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  <p:sldMasterId id="2147483682" r:id="rId2"/>
    <p:sldMasterId id="2147483683" r:id="rId3"/>
  </p:sldMasterIdLst>
  <p:notesMasterIdLst>
    <p:notesMasterId r:id="rId20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9144000" cy="5143500" type="screen16x9"/>
  <p:notesSz cx="6858000" cy="9144000"/>
  <p:embeddedFontLst>
    <p:embeddedFont>
      <p:font typeface="Montserrat" pitchFamily="2" charset="77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9"/>
    <p:restoredTop sz="43430"/>
  </p:normalViewPr>
  <p:slideViewPr>
    <p:cSldViewPr snapToGrid="0">
      <p:cViewPr varScale="1">
        <p:scale>
          <a:sx n="67" d="100"/>
          <a:sy n="67" d="100"/>
        </p:scale>
        <p:origin x="3272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5ca73b5ced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5ca73b5ced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b143372482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b143372482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87fdf701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f87fdf701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861d8552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861d8552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892ef039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f892ef039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f87fdf701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f87fdf701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861d8552e5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861d8552e5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861d8552e5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861d8552e5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861d8552e5_0_4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861d8552e5_0_4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trike="sngStrike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861d8552e5_0_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861d8552e5_0_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861d8552e5_0_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861d8552e5_0_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trike="sngStrik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b143372482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b143372482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f892ef0394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f892ef0394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861d8552e5_0_4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861d8552e5_0_4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f892ef039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f892ef039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5ca73b5ced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5ca73b5ced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ctrTitle"/>
          </p:nvPr>
        </p:nvSpPr>
        <p:spPr>
          <a:xfrm>
            <a:off x="311700" y="18101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subTitle" idx="1"/>
          </p:nvPr>
        </p:nvSpPr>
        <p:spPr>
          <a:xfrm>
            <a:off x="311700" y="26027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56" name="Google Shape;56;p14" title="RSG_logo_orang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1294" y="4570799"/>
            <a:ext cx="1231006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Montserrat"/>
              <a:buNone/>
              <a:defRPr sz="25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pic>
        <p:nvPicPr>
          <p:cNvPr id="59" name="Google Shape;59;p15" title="RSG_logo_orang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6919" y="4485174"/>
            <a:ext cx="1231006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1"/>
          </p:nvPr>
        </p:nvSpPr>
        <p:spPr>
          <a:xfrm>
            <a:off x="311700" y="1376725"/>
            <a:ext cx="8520600" cy="30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63" name="Google Shape;63;p16" title="RSG_logo_orang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746844" y="4570799"/>
            <a:ext cx="1231006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body" idx="1"/>
          </p:nvPr>
        </p:nvSpPr>
        <p:spPr>
          <a:xfrm>
            <a:off x="311700" y="1314900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2"/>
          </p:nvPr>
        </p:nvSpPr>
        <p:spPr>
          <a:xfrm>
            <a:off x="4832400" y="1314900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pic>
        <p:nvPicPr>
          <p:cNvPr id="68" name="Google Shape;68;p17" title="RSG_logo_orang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01294" y="4570799"/>
            <a:ext cx="1231006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71" name="Google Shape;71;p18" title="RSG_logo_orang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01294" y="4570799"/>
            <a:ext cx="1231006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84603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4194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pic>
        <p:nvPicPr>
          <p:cNvPr id="75" name="Google Shape;75;p19" title="RSG_logo_orang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01294" y="4570799"/>
            <a:ext cx="1231006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80445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pic>
        <p:nvPicPr>
          <p:cNvPr id="78" name="Google Shape;78;p20" title="RSG_logo_orang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01294" y="4570799"/>
            <a:ext cx="1231006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83" name="Google Shape;83;p21" title="RSG_logo_orang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01294" y="4570799"/>
            <a:ext cx="1231006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405812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pic>
        <p:nvPicPr>
          <p:cNvPr id="86" name="Google Shape;86;p22" title="RSG_logo_orang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01294" y="4570799"/>
            <a:ext cx="1231006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3"/>
          <p:cNvSpPr txBox="1">
            <a:spLocks noGrp="1"/>
          </p:cNvSpPr>
          <p:nvPr>
            <p:ph type="title" hasCustomPrompt="1"/>
          </p:nvPr>
        </p:nvSpPr>
        <p:spPr>
          <a:xfrm>
            <a:off x="311700" y="988025"/>
            <a:ext cx="8520600" cy="62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1"/>
          </p:nvPr>
        </p:nvSpPr>
        <p:spPr>
          <a:xfrm>
            <a:off x="311700" y="1921350"/>
            <a:ext cx="8520600" cy="24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90" name="Google Shape;90;p23" title="RSG_logo_orang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01294" y="4570799"/>
            <a:ext cx="1231006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3" name="Google Shape;93;p24" title="RSG_logo_orang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1219" y="1522799"/>
            <a:ext cx="1231006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6"/>
          <p:cNvSpPr txBox="1">
            <a:spLocks noGrp="1"/>
          </p:cNvSpPr>
          <p:nvPr>
            <p:ph type="ctrTitle"/>
          </p:nvPr>
        </p:nvSpPr>
        <p:spPr>
          <a:xfrm>
            <a:off x="311700" y="18101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9" name="Google Shape;99;p26"/>
          <p:cNvSpPr txBox="1">
            <a:spLocks noGrp="1"/>
          </p:cNvSpPr>
          <p:nvPr>
            <p:ph type="subTitle" idx="1"/>
          </p:nvPr>
        </p:nvSpPr>
        <p:spPr>
          <a:xfrm>
            <a:off x="311700" y="26027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Montserrat"/>
              <a:buNone/>
              <a:defRPr sz="25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8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8"/>
          <p:cNvSpPr txBox="1">
            <a:spLocks noGrp="1"/>
          </p:cNvSpPr>
          <p:nvPr>
            <p:ph type="body" idx="1"/>
          </p:nvPr>
        </p:nvSpPr>
        <p:spPr>
          <a:xfrm>
            <a:off x="311700" y="1376725"/>
            <a:ext cx="8520600" cy="30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9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9"/>
          <p:cNvSpPr txBox="1">
            <a:spLocks noGrp="1"/>
          </p:cNvSpPr>
          <p:nvPr>
            <p:ph type="body" idx="1"/>
          </p:nvPr>
        </p:nvSpPr>
        <p:spPr>
          <a:xfrm>
            <a:off x="311700" y="1314900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08" name="Google Shape;108;p29"/>
          <p:cNvSpPr txBox="1">
            <a:spLocks noGrp="1"/>
          </p:cNvSpPr>
          <p:nvPr>
            <p:ph type="body" idx="2"/>
          </p:nvPr>
        </p:nvSpPr>
        <p:spPr>
          <a:xfrm>
            <a:off x="4832400" y="1314900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0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84603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13" name="Google Shape;113;p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4194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80445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18" name="Google Shape;118;p3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9" name="Google Shape;119;p3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4"/>
          <p:cNvSpPr txBox="1">
            <a:spLocks noGrp="1"/>
          </p:cNvSpPr>
          <p:nvPr>
            <p:ph type="body" idx="1"/>
          </p:nvPr>
        </p:nvSpPr>
        <p:spPr>
          <a:xfrm>
            <a:off x="311700" y="405812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5"/>
          <p:cNvSpPr txBox="1">
            <a:spLocks noGrp="1"/>
          </p:cNvSpPr>
          <p:nvPr>
            <p:ph type="title" hasCustomPrompt="1"/>
          </p:nvPr>
        </p:nvSpPr>
        <p:spPr>
          <a:xfrm>
            <a:off x="311700" y="988025"/>
            <a:ext cx="8520600" cy="62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4" name="Google Shape;124;p35"/>
          <p:cNvSpPr txBox="1">
            <a:spLocks noGrp="1"/>
          </p:cNvSpPr>
          <p:nvPr>
            <p:ph type="body" idx="1"/>
          </p:nvPr>
        </p:nvSpPr>
        <p:spPr>
          <a:xfrm>
            <a:off x="311700" y="1921350"/>
            <a:ext cx="8520600" cy="24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376725"/>
            <a:ext cx="8520600" cy="30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5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5"/>
          <p:cNvSpPr txBox="1">
            <a:spLocks noGrp="1"/>
          </p:cNvSpPr>
          <p:nvPr>
            <p:ph type="body" idx="1"/>
          </p:nvPr>
        </p:nvSpPr>
        <p:spPr>
          <a:xfrm>
            <a:off x="311700" y="1376725"/>
            <a:ext cx="8520600" cy="30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hyperlink" Target="https://zenodo.org/records/15064213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hyperlink" Target="https://zenodo.org/records/15064213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unsplash.com" TargetMode="External"/><Relationship Id="rId4" Type="http://schemas.openxmlformats.org/officeDocument/2006/relationships/hyperlink" Target="https://unsplash.com/@nate_dumlao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7"/>
          <p:cNvSpPr txBox="1">
            <a:spLocks noGrp="1"/>
          </p:cNvSpPr>
          <p:nvPr>
            <p:ph type="ctrTitle"/>
          </p:nvPr>
        </p:nvSpPr>
        <p:spPr>
          <a:xfrm>
            <a:off x="311700" y="21167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Industry Skills for Software Engineering Graduates and RSEs</a:t>
            </a:r>
            <a:endParaRPr dirty="0"/>
          </a:p>
        </p:txBody>
      </p:sp>
      <p:sp>
        <p:nvSpPr>
          <p:cNvPr id="132" name="Google Shape;132;p37"/>
          <p:cNvSpPr txBox="1">
            <a:spLocks noGrp="1"/>
          </p:cNvSpPr>
          <p:nvPr>
            <p:ph type="subTitle" idx="1"/>
          </p:nvPr>
        </p:nvSpPr>
        <p:spPr>
          <a:xfrm>
            <a:off x="311700" y="3253000"/>
            <a:ext cx="8520600" cy="12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31st August 2026</a:t>
            </a:r>
            <a:br>
              <a:rPr lang="en-GB" dirty="0"/>
            </a:b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Ben Thomas, Philippa Wilding, Steve Crouch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98"/>
    </mc:Choice>
    <mc:Fallback xmlns="">
      <p:transition spd="slow" advTm="1719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8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Outline</a:t>
            </a:r>
            <a:endParaRPr/>
          </a:p>
        </p:txBody>
      </p:sp>
      <p:sp>
        <p:nvSpPr>
          <p:cNvPr id="138" name="Google Shape;138;p38"/>
          <p:cNvSpPr txBox="1">
            <a:spLocks noGrp="1"/>
          </p:cNvSpPr>
          <p:nvPr>
            <p:ph type="body" idx="1"/>
          </p:nvPr>
        </p:nvSpPr>
        <p:spPr>
          <a:xfrm>
            <a:off x="311700" y="1376725"/>
            <a:ext cx="8520600" cy="30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Digital and Professional Skills for Industry Report</a:t>
            </a:r>
            <a:br>
              <a:rPr lang="en-GB"/>
            </a:b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How was our training developed &amp; piloted</a:t>
            </a:r>
            <a:br>
              <a:rPr lang="en-GB"/>
            </a:b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Discussion - suitable for RSEs?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98"/>
    </mc:Choice>
    <mc:Fallback xmlns="">
      <p:transition spd="slow" advTm="1169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9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Keep in mind:</a:t>
            </a:r>
            <a:endParaRPr/>
          </a:p>
        </p:txBody>
      </p:sp>
      <p:sp>
        <p:nvSpPr>
          <p:cNvPr id="144" name="Google Shape;144;p39"/>
          <p:cNvSpPr txBox="1">
            <a:spLocks noGrp="1"/>
          </p:cNvSpPr>
          <p:nvPr>
            <p:ph type="body" idx="1"/>
          </p:nvPr>
        </p:nvSpPr>
        <p:spPr>
          <a:xfrm>
            <a:off x="311700" y="1376725"/>
            <a:ext cx="8520600" cy="30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How applicable is our skills training to RSEs?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Do you work in teams?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If so, does Agile work for you?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Are there any other aspects of the training that you would find valuable?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2"/>
    </mc:Choice>
    <mc:Fallback xmlns="">
      <p:transition spd="slow" advTm="1723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0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Digital &amp; Professional Skills for Industry Study</a:t>
            </a:r>
            <a:endParaRPr/>
          </a:p>
        </p:txBody>
      </p:sp>
      <p:sp>
        <p:nvSpPr>
          <p:cNvPr id="150" name="Google Shape;150;p40"/>
          <p:cNvSpPr txBox="1">
            <a:spLocks noGrp="1"/>
          </p:cNvSpPr>
          <p:nvPr>
            <p:ph type="body" idx="1"/>
          </p:nvPr>
        </p:nvSpPr>
        <p:spPr>
          <a:xfrm>
            <a:off x="202950" y="1203650"/>
            <a:ext cx="7003800" cy="340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We spoke to employers and graduates new to industry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26 participants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GB"/>
              <a:t>17 interviews with staff from 11 organisations</a:t>
            </a:r>
            <a:endParaRPr/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7 multinationals</a:t>
            </a:r>
            <a:endParaRPr/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2 small and medium enterprises (SMEs)</a:t>
            </a:r>
            <a:endParaRPr/>
          </a:p>
          <a:p>
            <a:pPr marL="182880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/>
              <a:t>2 large UK government organisations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GB"/>
              <a:t>7 recent graduates and RSEs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GB"/>
              <a:t>2 key informants with decades of industry experience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We asked about skills needed when transitioning from academia to the workplace, skill gaps, reasons for skill gaps</a:t>
            </a:r>
            <a:endParaRPr/>
          </a:p>
        </p:txBody>
      </p:sp>
      <p:pic>
        <p:nvPicPr>
          <p:cNvPr id="151" name="Google Shape;151;p40" title="adobe-express-qr-co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14" y="1249714"/>
            <a:ext cx="1378625" cy="137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40"/>
          <p:cNvSpPr txBox="1"/>
          <p:nvPr/>
        </p:nvSpPr>
        <p:spPr>
          <a:xfrm>
            <a:off x="93575" y="4668080"/>
            <a:ext cx="7613100" cy="40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i="1" u="sng">
                <a:solidFill>
                  <a:schemeClr val="hlink"/>
                </a:solidFill>
                <a:hlinkClick r:id="rId4"/>
              </a:rPr>
              <a:t>https://zenodo.org/records/15064213</a:t>
            </a:r>
            <a:r>
              <a:rPr lang="en-GB" b="1" i="1"/>
              <a:t>     DOI: https://zenodo.org/records/15064213</a:t>
            </a:r>
            <a:endParaRPr b="1" i="1"/>
          </a:p>
        </p:txBody>
      </p:sp>
      <p:pic>
        <p:nvPicPr>
          <p:cNvPr id="153" name="Google Shape;153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8811" y="2752173"/>
            <a:ext cx="1260650" cy="155787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435"/>
    </mc:Choice>
    <mc:Fallback xmlns="">
      <p:transition spd="slow" advTm="52435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1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Digital &amp; Professional Skills for Industry Study</a:t>
            </a:r>
            <a:endParaRPr/>
          </a:p>
        </p:txBody>
      </p:sp>
      <p:sp>
        <p:nvSpPr>
          <p:cNvPr id="159" name="Google Shape;159;p41"/>
          <p:cNvSpPr txBox="1">
            <a:spLocks noGrp="1"/>
          </p:cNvSpPr>
          <p:nvPr>
            <p:ph type="body" idx="1"/>
          </p:nvPr>
        </p:nvSpPr>
        <p:spPr>
          <a:xfrm>
            <a:off x="202950" y="1203650"/>
            <a:ext cx="7003800" cy="340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Technical skills: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Generally good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GB"/>
              <a:t>E.g., coding, foundations in STEM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Practical application of skills not as well supported</a:t>
            </a:r>
            <a:endParaRPr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-GB"/>
              <a:t>E.g., testing, version control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Professional (soft) skills: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Learning to code and ability to pick up new knowledge good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Team work, communication, working with clients not so good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Work experience placements good at developing skills needed for industry - but not enough people have chance to take part</a:t>
            </a:r>
            <a:endParaRPr/>
          </a:p>
        </p:txBody>
      </p:sp>
      <p:pic>
        <p:nvPicPr>
          <p:cNvPr id="160" name="Google Shape;160;p41" title="adobe-express-qr-co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9814" y="1249714"/>
            <a:ext cx="1378625" cy="137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41"/>
          <p:cNvSpPr txBox="1"/>
          <p:nvPr/>
        </p:nvSpPr>
        <p:spPr>
          <a:xfrm>
            <a:off x="93575" y="4668080"/>
            <a:ext cx="7613100" cy="40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i="1" u="sng">
                <a:solidFill>
                  <a:schemeClr val="hlink"/>
                </a:solidFill>
                <a:hlinkClick r:id="rId4"/>
              </a:rPr>
              <a:t>https://zenodo.org/records/15064213</a:t>
            </a:r>
            <a:r>
              <a:rPr lang="en-GB" b="1" i="1"/>
              <a:t>     DOI: https://zenodo.org/records/15064213</a:t>
            </a:r>
            <a:endParaRPr b="1" i="1"/>
          </a:p>
        </p:txBody>
      </p:sp>
      <p:pic>
        <p:nvPicPr>
          <p:cNvPr id="162" name="Google Shape;162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8811" y="2752173"/>
            <a:ext cx="1260650" cy="155787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526"/>
    </mc:Choice>
    <mc:Fallback xmlns="">
      <p:transition spd="slow" advTm="6752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2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Why these gaps?</a:t>
            </a:r>
            <a:endParaRPr/>
          </a:p>
        </p:txBody>
      </p:sp>
      <p:sp>
        <p:nvSpPr>
          <p:cNvPr id="168" name="Google Shape;168;p42"/>
          <p:cNvSpPr txBox="1">
            <a:spLocks noGrp="1"/>
          </p:cNvSpPr>
          <p:nvPr>
            <p:ph type="body" idx="1"/>
          </p:nvPr>
        </p:nvSpPr>
        <p:spPr>
          <a:xfrm>
            <a:off x="311700" y="1376725"/>
            <a:ext cx="8520600" cy="30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Universities teach in particular ways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Lecture-style delivery is not practical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Incentives are individualised, rather than for teams (testing knowledge, grades)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Time and resource constraints - undergraduate degrees are only 3-4 years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61"/>
    </mc:Choice>
    <mc:Fallback xmlns="">
      <p:transition spd="slow" advTm="4706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3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Industry Skills Training</a:t>
            </a:r>
            <a:endParaRPr/>
          </a:p>
        </p:txBody>
      </p:sp>
      <p:sp>
        <p:nvSpPr>
          <p:cNvPr id="174" name="Google Shape;174;p43"/>
          <p:cNvSpPr txBox="1">
            <a:spLocks noGrp="1"/>
          </p:cNvSpPr>
          <p:nvPr>
            <p:ph type="body" idx="1"/>
          </p:nvPr>
        </p:nvSpPr>
        <p:spPr>
          <a:xfrm>
            <a:off x="311700" y="1376725"/>
            <a:ext cx="8520600" cy="30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Curriculum based on the outcomes of Industry Report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Primarily for computer science grads going into software engineering in industry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Other potential audiences: new recruits to SMEs, PhD students looking to transition to industry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One week bootcamp around agile/Scrum development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Three pilot workshops to test out the materials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Pilot 1 - first half day, took place in June 2025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Pilot 2 - first two full days, took place in August 2025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Full pilot - March 2026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528"/>
    </mc:Choice>
    <mc:Fallback xmlns="">
      <p:transition spd="slow" advTm="5752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4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How does the training run?</a:t>
            </a:r>
            <a:endParaRPr/>
          </a:p>
        </p:txBody>
      </p:sp>
      <p:sp>
        <p:nvSpPr>
          <p:cNvPr id="180" name="Google Shape;180;p44"/>
          <p:cNvSpPr txBox="1">
            <a:spLocks noGrp="1"/>
          </p:cNvSpPr>
          <p:nvPr>
            <p:ph type="body" idx="1"/>
          </p:nvPr>
        </p:nvSpPr>
        <p:spPr>
          <a:xfrm>
            <a:off x="311700" y="1376725"/>
            <a:ext cx="8520600" cy="30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Training sessions are instructor led, either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Lecture/exercise based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Or live coding - where they follow along with the instructor + exercises</a:t>
            </a:r>
            <a:br>
              <a:rPr lang="en-GB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Lots of solo / group exercises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Team-based group project</a:t>
            </a:r>
            <a:br>
              <a:rPr lang="en-GB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Business client roleplay: introductory client meeting to establish requirements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Mentoring session with experienced RSE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End presentation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056"/>
    </mc:Choice>
    <mc:Fallback xmlns="">
      <p:transition spd="slow" advTm="98056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5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Days 1 &amp; 2 - Foundation</a:t>
            </a:r>
            <a:endParaRPr/>
          </a:p>
        </p:txBody>
      </p:sp>
      <p:sp>
        <p:nvSpPr>
          <p:cNvPr id="186" name="Google Shape;186;p45"/>
          <p:cNvSpPr txBox="1">
            <a:spLocks noGrp="1"/>
          </p:cNvSpPr>
          <p:nvPr>
            <p:ph type="body" idx="1"/>
          </p:nvPr>
        </p:nvSpPr>
        <p:spPr>
          <a:xfrm>
            <a:off x="222500" y="1676900"/>
            <a:ext cx="4149600" cy="27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Day 1 - Landscape, Requirements Analysis, &amp; Collaborative Development</a:t>
            </a:r>
            <a:endParaRPr b="1"/>
          </a:p>
          <a:p>
            <a:pPr marL="457200" lvl="0" indent="-325755" algn="l" rtl="0"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Software Development Process and the Landscape of Approaches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User Stories and Capturing Project Requirements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Estimation &amp; Prioritisation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Collaborative Workflow: Branches and Merging Strategies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Pull Requests and Code Reviews</a:t>
            </a:r>
            <a:endParaRPr/>
          </a:p>
        </p:txBody>
      </p:sp>
      <p:sp>
        <p:nvSpPr>
          <p:cNvPr id="187" name="Google Shape;187;p45"/>
          <p:cNvSpPr txBox="1"/>
          <p:nvPr/>
        </p:nvSpPr>
        <p:spPr>
          <a:xfrm>
            <a:off x="4372200" y="1628600"/>
            <a:ext cx="44601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Day 2 - Automation, Agile, &amp; Working with Clients</a:t>
            </a:r>
            <a:endParaRPr sz="18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4328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Montserrat"/>
              <a:buChar char="●"/>
            </a:pPr>
            <a:r>
              <a:rPr lang="en-GB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Introduction to Automated Testing</a:t>
            </a: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432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Montserrat"/>
              <a:buChar char="●"/>
            </a:pPr>
            <a:r>
              <a:rPr lang="en-GB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Writing Unit Tests</a:t>
            </a: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432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Montserrat"/>
              <a:buChar char="●"/>
            </a:pPr>
            <a:r>
              <a:rPr lang="en-GB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Using Continuous Integration</a:t>
            </a: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432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Montserrat"/>
              <a:buChar char="●"/>
            </a:pPr>
            <a:r>
              <a:rPr lang="en-GB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The Agile Development Process</a:t>
            </a: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432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Montserrat"/>
              <a:buChar char="●"/>
            </a:pPr>
            <a:r>
              <a:rPr lang="en-GB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Anatomy of an Agile Sprint</a:t>
            </a: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432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Montserrat"/>
              <a:buChar char="●"/>
            </a:pPr>
            <a:r>
              <a:rPr lang="en-GB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Working with Clients</a:t>
            </a: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083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Client meeting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083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Sprint planning meeting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41"/>
    </mc:Choice>
    <mc:Fallback xmlns="">
      <p:transition spd="slow" advTm="2214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6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Days 3 &amp; 4 - Undertaking the Project</a:t>
            </a:r>
            <a:endParaRPr/>
          </a:p>
        </p:txBody>
      </p:sp>
      <p:sp>
        <p:nvSpPr>
          <p:cNvPr id="193" name="Google Shape;193;p46"/>
          <p:cNvSpPr txBox="1">
            <a:spLocks noGrp="1"/>
          </p:cNvSpPr>
          <p:nvPr>
            <p:ph type="body" idx="1"/>
          </p:nvPr>
        </p:nvSpPr>
        <p:spPr>
          <a:xfrm>
            <a:off x="311700" y="1666408"/>
            <a:ext cx="4260300" cy="253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Day 3 - First Sprint &amp; Reflection</a:t>
            </a:r>
            <a:endParaRPr b="1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How to Conduct an Effective Sprint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Sprint 1 Work Block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Sprint Review and Retrospective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Mentoring session with RSE</a:t>
            </a:r>
            <a:endParaRPr/>
          </a:p>
        </p:txBody>
      </p:sp>
      <p:sp>
        <p:nvSpPr>
          <p:cNvPr id="194" name="Google Shape;194;p46"/>
          <p:cNvSpPr txBox="1">
            <a:spLocks noGrp="1"/>
          </p:cNvSpPr>
          <p:nvPr>
            <p:ph type="body" idx="1"/>
          </p:nvPr>
        </p:nvSpPr>
        <p:spPr>
          <a:xfrm>
            <a:off x="4572000" y="1641883"/>
            <a:ext cx="4260300" cy="25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Day 4  - Releasing Code, Second Sprint &amp; Reflection</a:t>
            </a:r>
            <a:endParaRPr b="1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Preparing Code for Release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Sprint 2 Planning Meeting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Sprint 2 Work Block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Sprint 2 Review and Retrospective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37"/>
    </mc:Choice>
    <mc:Fallback xmlns="">
      <p:transition spd="slow" advTm="1003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7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Day 5 - Delivery to Clients</a:t>
            </a:r>
            <a:endParaRPr/>
          </a:p>
        </p:txBody>
      </p:sp>
      <p:sp>
        <p:nvSpPr>
          <p:cNvPr id="200" name="Google Shape;200;p47"/>
          <p:cNvSpPr txBox="1">
            <a:spLocks noGrp="1"/>
          </p:cNvSpPr>
          <p:nvPr>
            <p:ph type="body" idx="1"/>
          </p:nvPr>
        </p:nvSpPr>
        <p:spPr>
          <a:xfrm>
            <a:off x="198575" y="1376725"/>
            <a:ext cx="8520600" cy="30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Teach about preparing to deliver software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Teams prepare presentations to client</a:t>
            </a:r>
            <a:br>
              <a:rPr lang="en-GB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Teams present to a panel: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WHY: Evidence for their choice, e.g. statistics and visualisations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HOW: How they worked as a team, e.g. process, practices, experiences, challenges &amp; solutions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WHAT: Final reproducible code in GitHub repository</a:t>
            </a:r>
            <a:br>
              <a:rPr lang="en-GB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Feedback, reflections and celebrations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98"/>
    </mc:Choice>
    <mc:Fallback xmlns="">
      <p:transition spd="slow" advTm="1699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8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"Coffee Beans Analysis" Scenario</a:t>
            </a:r>
            <a:endParaRPr/>
          </a:p>
        </p:txBody>
      </p:sp>
      <p:sp>
        <p:nvSpPr>
          <p:cNvPr id="206" name="Google Shape;206;p48"/>
          <p:cNvSpPr txBox="1">
            <a:spLocks noGrp="1"/>
          </p:cNvSpPr>
          <p:nvPr>
            <p:ph type="body" idx="1"/>
          </p:nvPr>
        </p:nvSpPr>
        <p:spPr>
          <a:xfrm>
            <a:off x="311700" y="1376725"/>
            <a:ext cx="6641100" cy="325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Based around fictitious local coffee company - "Itchen for a Brew"</a:t>
            </a: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Quality of coffee significantly reduced in recent years</a:t>
            </a:r>
            <a:endParaRPr/>
          </a:p>
          <a:p>
            <a:pPr marL="914400" lvl="1" indent="-304165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GB"/>
              <a:t>Want to make an evidence-based decision to change suppliers</a:t>
            </a:r>
            <a:br>
              <a:rPr lang="en-GB"/>
            </a:b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Company has obtained wealth of coffee supplier data, but lacks skills to analyse</a:t>
            </a:r>
            <a:endParaRPr/>
          </a:p>
          <a:p>
            <a:pPr marL="914400" lvl="1" indent="-304165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GB"/>
              <a:t>A previous employee developed rudimentary code - isn't fit for purpose</a:t>
            </a:r>
            <a:endParaRPr/>
          </a:p>
          <a:p>
            <a:pPr marL="914400" lvl="1" indent="-304165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GB"/>
              <a:t>Employee has left; no softeng or analytical expertise at the company</a:t>
            </a:r>
            <a:br>
              <a:rPr lang="en-GB"/>
            </a:br>
            <a:endParaRPr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/>
              <a:t>Goal - answer question: </a:t>
            </a:r>
            <a:r>
              <a:rPr lang="en-GB" i="1"/>
              <a:t>which country should we send our buyers to?</a:t>
            </a:r>
            <a:endParaRPr i="1"/>
          </a:p>
          <a:p>
            <a:pPr marL="914400" lvl="1" indent="-304165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GB"/>
              <a:t>Develop code to analyse data to inform the decision</a:t>
            </a:r>
            <a:endParaRPr/>
          </a:p>
          <a:p>
            <a:pPr marL="914400" lvl="1" indent="-304165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GB"/>
              <a:t>Focus: the HOW of development, not the WHAT</a:t>
            </a:r>
            <a:endParaRPr/>
          </a:p>
        </p:txBody>
      </p:sp>
      <p:pic>
        <p:nvPicPr>
          <p:cNvPr id="207" name="Google Shape;20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7775" y="1307021"/>
            <a:ext cx="1886400" cy="28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48"/>
          <p:cNvSpPr txBox="1"/>
          <p:nvPr/>
        </p:nvSpPr>
        <p:spPr>
          <a:xfrm>
            <a:off x="6144000" y="4136625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Image: </a:t>
            </a:r>
            <a:r>
              <a:rPr lang="en-GB" sz="11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@nate_dumlao</a:t>
            </a:r>
            <a:r>
              <a:rPr lang="en-GB" sz="11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on </a:t>
            </a:r>
            <a:r>
              <a:rPr lang="en-GB" sz="11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Unsplash</a:t>
            </a:r>
            <a:endParaRPr sz="7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895"/>
    </mc:Choice>
    <mc:Fallback xmlns="">
      <p:transition spd="slow" advTm="43895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9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Feedback</a:t>
            </a:r>
            <a:endParaRPr/>
          </a:p>
        </p:txBody>
      </p:sp>
      <p:sp>
        <p:nvSpPr>
          <p:cNvPr id="214" name="Google Shape;214;p49"/>
          <p:cNvSpPr txBox="1">
            <a:spLocks noGrp="1"/>
          </p:cNvSpPr>
          <p:nvPr>
            <p:ph type="body" idx="1"/>
          </p:nvPr>
        </p:nvSpPr>
        <p:spPr>
          <a:xfrm>
            <a:off x="311700" y="1376725"/>
            <a:ext cx="8520600" cy="30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Feedback from the March pilot was very positive.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Post-training survey indicated an average of 8.5/10 for the effectiveness of the workshop as a learning experience.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In general, comments indicated the experience was a strong, engaging, and practical course with excellent teaching and teamwork elements.</a:t>
            </a:r>
            <a:endParaRPr dirty="0"/>
          </a:p>
        </p:txBody>
      </p:sp>
      <p:sp>
        <p:nvSpPr>
          <p:cNvPr id="215" name="Google Shape;215;p49"/>
          <p:cNvSpPr txBox="1"/>
          <p:nvPr/>
        </p:nvSpPr>
        <p:spPr>
          <a:xfrm>
            <a:off x="4572000" y="742200"/>
            <a:ext cx="4334400" cy="2248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i="1">
                <a:solidFill>
                  <a:schemeClr val="lt2"/>
                </a:solidFill>
              </a:rPr>
              <a:t>"The course was truly excellent. I'd previously learnt a little about agile development but struggled to retain any of it. This course really helped to put that knowledge into practice. The workshop was well paced, with a good amount of content to feel satisfied without being overloaded."</a:t>
            </a:r>
            <a:endParaRPr sz="1500" i="1">
              <a:solidFill>
                <a:schemeClr val="lt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p49"/>
          <p:cNvSpPr txBox="1"/>
          <p:nvPr/>
        </p:nvSpPr>
        <p:spPr>
          <a:xfrm>
            <a:off x="2152167" y="3579703"/>
            <a:ext cx="3303600" cy="1258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i="1" dirty="0">
                <a:solidFill>
                  <a:schemeClr val="dk1"/>
                </a:solidFill>
              </a:rPr>
              <a:t>“All practical demonstrations with Git, </a:t>
            </a:r>
            <a:r>
              <a:rPr lang="en-GB" sz="1500" i="1" dirty="0" err="1">
                <a:solidFill>
                  <a:schemeClr val="dk1"/>
                </a:solidFill>
              </a:rPr>
              <a:t>MkDocs</a:t>
            </a:r>
            <a:r>
              <a:rPr lang="en-GB" sz="1500" i="1" dirty="0">
                <a:solidFill>
                  <a:schemeClr val="dk1"/>
                </a:solidFill>
              </a:rPr>
              <a:t>, etc were very engaging and useful - sure to put it to use in the future.”</a:t>
            </a:r>
            <a:endParaRPr sz="1500" i="1" dirty="0">
              <a:solidFill>
                <a:schemeClr val="dk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228"/>
    </mc:Choice>
    <mc:Fallback xmlns="">
      <p:transition spd="slow" advTm="502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50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Next Steps</a:t>
            </a:r>
            <a:endParaRPr/>
          </a:p>
        </p:txBody>
      </p:sp>
      <p:sp>
        <p:nvSpPr>
          <p:cNvPr id="222" name="Google Shape;222;p50"/>
          <p:cNvSpPr txBox="1">
            <a:spLocks noGrp="1"/>
          </p:cNvSpPr>
          <p:nvPr>
            <p:ph type="body" idx="1"/>
          </p:nvPr>
        </p:nvSpPr>
        <p:spPr>
          <a:xfrm>
            <a:off x="311700" y="1376725"/>
            <a:ext cx="8520600" cy="30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Plan to develop versions of this training for different audiences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Graduates at all levels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Recent recruits to SMEs - as part of the University of Southampton’s offering to the local community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b="1" dirty="0"/>
              <a:t>RSEs</a:t>
            </a:r>
            <a:endParaRPr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398"/>
    </mc:Choice>
    <mc:Fallback xmlns="">
      <p:transition spd="slow" advTm="22398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51"/>
          <p:cNvSpPr txBox="1">
            <a:spLocks noGrp="1"/>
          </p:cNvSpPr>
          <p:nvPr>
            <p:ph type="title"/>
          </p:nvPr>
        </p:nvSpPr>
        <p:spPr>
          <a:xfrm>
            <a:off x="311700" y="7422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questions and comments</a:t>
            </a:r>
            <a:endParaRPr/>
          </a:p>
        </p:txBody>
      </p:sp>
      <p:sp>
        <p:nvSpPr>
          <p:cNvPr id="228" name="Google Shape;228;p51"/>
          <p:cNvSpPr txBox="1"/>
          <p:nvPr/>
        </p:nvSpPr>
        <p:spPr>
          <a:xfrm>
            <a:off x="255475" y="1311425"/>
            <a:ext cx="8634900" cy="31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</a:pPr>
            <a:r>
              <a:rPr lang="en-GB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General questions?</a:t>
            </a: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</a:pPr>
            <a:r>
              <a:rPr lang="en-GB"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How suitable is this training for you as RSEs?</a:t>
            </a: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Is this relevant e.g., do you work in teams? Does Agile work for you?</a:t>
            </a:r>
            <a:endParaRPr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</a:pPr>
            <a:r>
              <a:rPr lang="en-GB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What aspects of the training would you find valuable?</a:t>
            </a:r>
            <a:endParaRPr sz="1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31"/>
    </mc:Choice>
    <mc:Fallback xmlns="">
      <p:transition spd="slow" advTm="1783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9|15.5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SI -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SI -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1010</Words>
  <Application>Microsoft Macintosh PowerPoint</Application>
  <PresentationFormat>On-screen Show (16:9)</PresentationFormat>
  <Paragraphs>120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Montserrat</vt:lpstr>
      <vt:lpstr>Arial</vt:lpstr>
      <vt:lpstr>Simple Light</vt:lpstr>
      <vt:lpstr>SSI - Theme</vt:lpstr>
      <vt:lpstr>SSI - Theme</vt:lpstr>
      <vt:lpstr>Industry Skills for Software Engineering Graduates and RSEs</vt:lpstr>
      <vt:lpstr>Outline</vt:lpstr>
      <vt:lpstr>Keep in mind:</vt:lpstr>
      <vt:lpstr>Digital &amp; Professional Skills for Industry Study</vt:lpstr>
      <vt:lpstr>Digital &amp; Professional Skills for Industry Study</vt:lpstr>
      <vt:lpstr>Why these gaps?</vt:lpstr>
      <vt:lpstr>Industry Skills Training</vt:lpstr>
      <vt:lpstr> How does the training run?</vt:lpstr>
      <vt:lpstr>Days 1 &amp; 2 - Foundation</vt:lpstr>
      <vt:lpstr>Days 3 &amp; 4 - Undertaking the Project</vt:lpstr>
      <vt:lpstr>Day 5 - Delivery to Clients</vt:lpstr>
      <vt:lpstr>The "Coffee Beans Analysis" Scenario</vt:lpstr>
      <vt:lpstr>Feedback</vt:lpstr>
      <vt:lpstr>Next Steps</vt:lpstr>
      <vt:lpstr>Your questions and comments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Ben Thomas</cp:lastModifiedBy>
  <cp:revision>4</cp:revision>
  <dcterms:modified xsi:type="dcterms:W3CDTF">2026-09-02T08:29:30Z</dcterms:modified>
</cp:coreProperties>
</file>