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  <p:sldMasterId id="2147483673" r:id="rId2"/>
    <p:sldMasterId id="2147483674" r:id="rId3"/>
  </p:sldMasterIdLst>
  <p:notesMasterIdLst>
    <p:notesMasterId r:id="rId3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</p:sldIdLst>
  <p:sldSz cx="9144000" cy="5143500" type="screen16x9"/>
  <p:notesSz cx="6858000" cy="9144000"/>
  <p:embeddedFontLst>
    <p:embeddedFont>
      <p:font typeface="Poppins" pitchFamily="2" charset="77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8"/>
  </p:normalViewPr>
  <p:slideViewPr>
    <p:cSldViewPr snapToGrid="0">
      <p:cViewPr varScale="1">
        <p:scale>
          <a:sx n="153" d="100"/>
          <a:sy n="153" d="100"/>
        </p:scale>
        <p:origin x="464" y="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21" Type="http://schemas.openxmlformats.org/officeDocument/2006/relationships/slide" Target="slides/slide18.xml"/><Relationship Id="rId34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4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f792845f48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3" name="Google Shape;133;g3f792845f48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f8ab65e6c6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f8ab65e6c6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In the domain of research software, g</a:t>
            </a:r>
            <a:r>
              <a:rPr lang="en">
                <a:solidFill>
                  <a:schemeClr val="dk1"/>
                </a:solidFill>
              </a:rPr>
              <a:t>enerative and agentic AI</a:t>
            </a:r>
            <a:endParaRPr>
              <a:solidFill>
                <a:schemeClr val="dk1"/>
              </a:solidFill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i="1">
                <a:solidFill>
                  <a:schemeClr val="dk1"/>
                </a:solidFill>
              </a:rPr>
              <a:t>Do</a:t>
            </a:r>
            <a:r>
              <a:rPr lang="en">
                <a:solidFill>
                  <a:schemeClr val="dk1"/>
                </a:solidFill>
              </a:rPr>
              <a:t> lower the barrier to entry for producing code and other software artifacts</a:t>
            </a:r>
            <a:endParaRPr>
              <a:solidFill>
                <a:schemeClr val="dk1"/>
              </a:solidFill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i="1">
                <a:solidFill>
                  <a:schemeClr val="dk1"/>
                </a:solidFill>
              </a:rPr>
              <a:t>Do</a:t>
            </a:r>
            <a:r>
              <a:rPr lang="en">
                <a:solidFill>
                  <a:schemeClr val="dk1"/>
                </a:solidFill>
              </a:rPr>
              <a:t> reduce the time it takes to produce code.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In practice, this means that researchers who have not programmed before can now create research software by using just natural language.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Potentially, the quality of code that researchers produce may also improve, depending on the experience and focus of the researchers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f8ab65e6c6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f8ab65e6c6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f3fc5fe648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f3fc5fe648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f8ab65e6c6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7" name="Google Shape;187;g3f8ab65e6c6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f3fc5fe648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f3fc5fe648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f8ab65e6c4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f8ab65e6c4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8ab65e6c4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f8ab65e6c4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Starting at the beginning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Significant majority of research results rely on the quality of research software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RSEs emerged as a result, and wherever we are on the dimensional spectra: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Professional software engineering expertise + understanding of the research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P</a:t>
            </a:r>
            <a:r>
              <a:rPr lang="en"/>
              <a:t>artnerships with researchers, software evolves with research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G</a:t>
            </a:r>
            <a:r>
              <a:rPr lang="en"/>
              <a:t>uide application of methods and technologies, in the software + in the development processes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S</a:t>
            </a:r>
            <a:r>
              <a:rPr lang="en"/>
              <a:t>afeguard reliability + reproducibility standards for research software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RSEs cover a spectrum of expertise, experience and interest between software engineering and research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The unique value of all RSEs, irrespective of their individual focus, is that they have both software engineering and research expertise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f3fc5fe648_0_3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9" name="Google Shape;229;g3f3fc5fe648_0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f8ab65e6c4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f8ab65e6c4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The value of the RSE role increases under the effects of GenAI, as: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RSEs’ experience help us deal with the new challenges and increased insecurities around software quality that GenAI brings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RSEs’ experience help sustainably leverage AI for the productivity gains that it promises, while maintaining critical and responsible use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f8ab65e6c4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f8ab65e6c4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Engineering software with the help of AI tools means shifting the focus of our work to higher levels of abstraction: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Less time is spent on writing source code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More time is spent designing software and specifying systems in natural language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There is more focus on the verification of AI-generated artifacts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In a way, the job of a software engineer has not changed at all, the focus is actually shifting </a:t>
            </a:r>
            <a:r>
              <a:rPr lang="en" i="1"/>
              <a:t>back</a:t>
            </a:r>
            <a:r>
              <a:rPr lang="en"/>
              <a:t> to the engineering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Writing code has always been a bottleneck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Software engineering research has always developed systems for code generation (auto-completion, code recommendation)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One of the main differences between past solutions for artifact generation and using AI is the mode: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Natural language instead of formal languages or models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This lowers the barrier to entry for producing code and other software artifacts, and the time it takes to produce these artifacts.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In general, especially LLMs’ natural language interfaces seem to make software or code production easier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At the same time, they re-introduce the syntactic and semantic imprecisions that natural language inherently has</a:t>
            </a:r>
            <a:endParaRPr>
              <a:solidFill>
                <a:schemeClr val="dk1"/>
              </a:solidFill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(Especially, when it is used in ways that minimize language input to optimize use of tokens, and the money that may have been spent on them)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AI use also reinforces focuses on specifying the software, and on evaluation and validation, as the user ultimately deals with a probabilistic artifact generator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f8ab65e6c4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f8ab65e6c4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… because AI does not benefit everyone’s work the same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The difference, according to recent studies, is previous SE expertise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f8ab65e6c6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f8ab65e6c6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f8ab65e6c4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f8ab65e6c4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f9b52a5464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f9b52a5464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f8ab65e6c6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f8ab65e6c6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f8ab65e6c6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8" name="Google Shape;308;g3f8ab65e6c6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f8ab65e6c6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2" name="Google Shape;322;g3f8ab65e6c6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f8ab65e6c6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3" name="Google Shape;333;g3f8ab65e6c6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f8ab65e6c6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6" name="Google Shape;346;g3f8ab65e6c6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f8ab65e6c6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7" name="Google Shape;357;g3f8ab65e6c6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f8ab65e6c6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9" name="Google Shape;369;g3f8ab65e6c6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f8ab65e6c6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9" name="Google Shape;379;g3f8ab65e6c6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f8ab65e6c6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g3f8ab65e6c6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f8ab65e6c6_0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9" name="Google Shape;419;g3f8ab65e6c6_0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f792845f48_0_7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2" name="Google Shape;432;g3f792845f48_0_7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3f8ab65e6c4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3f8ab65e6c4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ctrTitle"/>
          </p:nvPr>
        </p:nvSpPr>
        <p:spPr>
          <a:xfrm>
            <a:off x="342900" y="1065213"/>
            <a:ext cx="3886200" cy="7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361156" y="2203450"/>
            <a:ext cx="3886200" cy="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361156" y="1453357"/>
            <a:ext cx="3886200" cy="7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2019300" cy="22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2324100" y="800100"/>
            <a:ext cx="2019300" cy="22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228600" y="767556"/>
            <a:ext cx="20202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228600" y="1087438"/>
            <a:ext cx="2020200" cy="19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2322513" y="767556"/>
            <a:ext cx="20211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2322513" y="1087438"/>
            <a:ext cx="2021100" cy="19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228600" y="136525"/>
            <a:ext cx="1504200" cy="5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1787525" y="136525"/>
            <a:ext cx="2556000" cy="29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marL="1371600" lvl="2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marL="2743200" lvl="5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marL="3200400" lvl="6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marL="3657600" lvl="7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marL="4114800" lvl="8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228600" y="717550"/>
            <a:ext cx="1504200" cy="23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896144" y="2400300"/>
            <a:ext cx="27432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896144" y="2683669"/>
            <a:ext cx="27432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154400" y="-125700"/>
            <a:ext cx="2263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2366100" y="1085919"/>
            <a:ext cx="29259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270600" y="95319"/>
            <a:ext cx="2925900" cy="30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45725" tIns="22850" rIns="45725" bIns="2285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30200">
              <a:spcBef>
                <a:spcPts val="300"/>
              </a:spcBef>
              <a:spcAft>
                <a:spcPts val="0"/>
              </a:spcAft>
              <a:buSzPts val="1600"/>
              <a:buChar char="•"/>
              <a:defRPr/>
            </a:lvl1pPr>
            <a:lvl2pPr marL="914400" lvl="1" indent="-317500">
              <a:spcBef>
                <a:spcPts val="3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04800">
              <a:spcBef>
                <a:spcPts val="200"/>
              </a:spcBef>
              <a:spcAft>
                <a:spcPts val="0"/>
              </a:spcAft>
              <a:buSzPts val="1200"/>
              <a:buChar char="•"/>
              <a:defRPr/>
            </a:lvl3pPr>
            <a:lvl4pPr marL="1828800" lvl="3" indent="-292100">
              <a:spcBef>
                <a:spcPts val="200"/>
              </a:spcBef>
              <a:spcAft>
                <a:spcPts val="0"/>
              </a:spcAft>
              <a:buSzPts val="1000"/>
              <a:buChar char="–"/>
              <a:defRPr/>
            </a:lvl4pPr>
            <a:lvl5pPr marL="2286000" lvl="4" indent="-292100">
              <a:spcBef>
                <a:spcPts val="200"/>
              </a:spcBef>
              <a:spcAft>
                <a:spcPts val="0"/>
              </a:spcAft>
              <a:buSzPts val="1000"/>
              <a:buChar char="»"/>
              <a:defRPr/>
            </a:lvl5pPr>
            <a:lvl6pPr marL="2743200" lvl="5" indent="-292100">
              <a:spcBef>
                <a:spcPts val="200"/>
              </a:spcBef>
              <a:spcAft>
                <a:spcPts val="0"/>
              </a:spcAft>
              <a:buSzPts val="1000"/>
              <a:buChar char="•"/>
              <a:defRPr/>
            </a:lvl6pPr>
            <a:lvl7pPr marL="3200400" lvl="6" indent="-292100">
              <a:spcBef>
                <a:spcPts val="200"/>
              </a:spcBef>
              <a:spcAft>
                <a:spcPts val="0"/>
              </a:spcAft>
              <a:buSzPts val="1000"/>
              <a:buChar char="•"/>
              <a:defRPr/>
            </a:lvl7pPr>
            <a:lvl8pPr marL="3657600" lvl="7" indent="-292100">
              <a:spcBef>
                <a:spcPts val="200"/>
              </a:spcBef>
              <a:spcAft>
                <a:spcPts val="0"/>
              </a:spcAft>
              <a:buSzPts val="1000"/>
              <a:buChar char="•"/>
              <a:defRPr/>
            </a:lvl8pPr>
            <a:lvl9pPr marL="4114800" lvl="8" indent="-292100">
              <a:spcBef>
                <a:spcPts val="200"/>
              </a:spcBef>
              <a:spcAft>
                <a:spcPts val="0"/>
              </a:spcAft>
              <a:buSzPts val="10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45725" tIns="22850" rIns="45725" bIns="2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marR="0" lvl="0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ichelle@researchsoft.org" TargetMode="External"/><Relationship Id="rId7" Type="http://schemas.openxmlformats.org/officeDocument/2006/relationships/hyperlink" Target="https://tinyurl.com/swiss-barke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doi.org/10.5281/zenodo.21969773" TargetMode="External"/><Relationship Id="rId5" Type="http://schemas.openxmlformats.org/officeDocument/2006/relationships/image" Target="../media/image1.png"/><Relationship Id="rId4" Type="http://schemas.openxmlformats.org/officeDocument/2006/relationships/hyperlink" Target="http://www.researchsoft.or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com/futursi/knowledge-base/terms/-/blob/main/FAQs.md#what-do-we-mean-by-research-software-ecosyste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281/zenodo.1399342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hyperlink" Target="https://doi.org/10.5281/zenodo.20321134" TargetMode="External"/><Relationship Id="rId4" Type="http://schemas.openxmlformats.org/officeDocument/2006/relationships/hyperlink" Target="https://doi.org/10.5281/zenodo.2032088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cademic-Data-Science-Alliance/rse-ai-position-statement/blob/main/RSE-AI-Final_Statement.md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5" Type="http://schemas.openxmlformats.org/officeDocument/2006/relationships/hyperlink" Target="https://github.com/Academic-Data-Science-Alliance/rse-ai-position-statement/blob/main/README.md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281/zenodo.20320178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soft.org/events/rse-ai-workshop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arpentries.topicbox.com/groups/ai-carpentry-teaching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1BDRm8v3LYdJ9obx7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esearchsoft.org/stars-forum/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www.researchsoft.org/pubsoft-forum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researchsoft.org/rsp-forum/" TargetMode="External"/><Relationship Id="rId11" Type="http://schemas.openxmlformats.org/officeDocument/2006/relationships/hyperlink" Target="https://adore.software/" TargetMode="External"/><Relationship Id="rId5" Type="http://schemas.openxmlformats.org/officeDocument/2006/relationships/hyperlink" Target="https://www.researchsoft.org/rsi-forum/" TargetMode="External"/><Relationship Id="rId10" Type="http://schemas.openxmlformats.org/officeDocument/2006/relationships/hyperlink" Target="https://researchsoftware.org/council.html" TargetMode="External"/><Relationship Id="rId4" Type="http://schemas.openxmlformats.org/officeDocument/2006/relationships/hyperlink" Target="https://www.researchsoft.org/funders-forum/" TargetMode="External"/><Relationship Id="rId9" Type="http://schemas.openxmlformats.org/officeDocument/2006/relationships/hyperlink" Target="https://www.researchsoft.org/mars-forum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png"/><Relationship Id="rId7" Type="http://schemas.openxmlformats.org/officeDocument/2006/relationships/hyperlink" Target="https://doi.org/10.59350/0q72d-wxr61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adore.software/" TargetMode="External"/><Relationship Id="rId5" Type="http://schemas.openxmlformats.org/officeDocument/2006/relationships/hyperlink" Target="https://www.researchsoft.org/forums/rsp-forum/" TargetMode="External"/><Relationship Id="rId4" Type="http://schemas.openxmlformats.org/officeDocument/2006/relationships/hyperlink" Target="https://www.oecd.org/en/events/2026/03/access-to-research-software-opportunities-and-challenges.html" TargetMode="External"/><Relationship Id="rId9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hyperlink" Target="https://www.researchsoft.org/forums/pubsoft-forum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doi.org/10.59350/4j56z-awf56" TargetMode="External"/><Relationship Id="rId5" Type="http://schemas.openxmlformats.org/officeDocument/2006/relationships/hyperlink" Target="https://www.researchsoft.org/forums/rsi-forum/" TargetMode="External"/><Relationship Id="rId4" Type="http://schemas.openxmlformats.org/officeDocument/2006/relationships/hyperlink" Target="https://www.chorusaccess.org/events/embedding-research-software-into-scholarly-publishing-chorus-resa-event-2026/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esearchsoft.org/blog/2026-04/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www.lareferencia.info/en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rd-alliance.org/" TargetMode="External"/><Relationship Id="rId5" Type="http://schemas.openxmlformats.org/officeDocument/2006/relationships/hyperlink" Target="https://www.renaissancephilanthropy.org/" TargetMode="External"/><Relationship Id="rId10" Type="http://schemas.openxmlformats.org/officeDocument/2006/relationships/hyperlink" Target="https://unsplash.com/photos/a-map-of-the-world-made-up-of-tiny-plants-yjRE4-gAnkk" TargetMode="External"/><Relationship Id="rId4" Type="http://schemas.openxmlformats.org/officeDocument/2006/relationships/hyperlink" Target="https://os4science.org/" TargetMode="External"/><Relationship Id="rId9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doi.org/10.15497/RDA00154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281/zenodo.14025417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s://www.researchsoft.org/irsc/" TargetMode="Externa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hyperlink" Target="https://researchsoft.slack.com/archives/C09D8QX9E2H" TargetMode="External"/><Relationship Id="rId4" Type="http://schemas.openxmlformats.org/officeDocument/2006/relationships/hyperlink" Target="https://preview.mailerlite.io/forms/778129/164453536097109381/share" TargetMode="External"/><Relationship Id="rId9" Type="http://schemas.openxmlformats.org/officeDocument/2006/relationships/hyperlink" Target="http://www.researchsoft.org/irsc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researchsoft.slack.com/join/shared_invite/zt-1flmrglww-SoWjAK_5TJyqLU_~Jx697w#/shared-invite/email" TargetMode="External"/><Relationship Id="rId4" Type="http://schemas.openxmlformats.org/officeDocument/2006/relationships/hyperlink" Target="https://www.researchsoft.org/news/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28"/>
          <p:cNvGrpSpPr/>
          <p:nvPr/>
        </p:nvGrpSpPr>
        <p:grpSpPr>
          <a:xfrm>
            <a:off x="0" y="4887462"/>
            <a:ext cx="9143818" cy="256284"/>
            <a:chOff x="0" y="-57150"/>
            <a:chExt cx="4816592" cy="135000"/>
          </a:xfrm>
        </p:grpSpPr>
        <p:sp>
          <p:nvSpPr>
            <p:cNvPr id="136" name="Google Shape;136;p28"/>
            <p:cNvSpPr/>
            <p:nvPr/>
          </p:nvSpPr>
          <p:spPr>
            <a:xfrm>
              <a:off x="0" y="0"/>
              <a:ext cx="4816592" cy="77719"/>
            </a:xfrm>
            <a:custGeom>
              <a:avLst/>
              <a:gdLst/>
              <a:ahLst/>
              <a:cxnLst/>
              <a:rect l="l" t="t" r="r" b="b"/>
              <a:pathLst>
                <a:path w="4816592" h="77719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7719"/>
                  </a:lnTo>
                  <a:lnTo>
                    <a:pt x="0" y="77719"/>
                  </a:lnTo>
                  <a:close/>
                </a:path>
              </a:pathLst>
            </a:custGeom>
            <a:solidFill>
              <a:srgbClr val="166734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Google Shape;137;p28"/>
            <p:cNvSpPr txBox="1"/>
            <p:nvPr/>
          </p:nvSpPr>
          <p:spPr>
            <a:xfrm>
              <a:off x="0" y="-57150"/>
              <a:ext cx="4816500" cy="13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" name="Google Shape;138;p28"/>
          <p:cNvGrpSpPr/>
          <p:nvPr/>
        </p:nvGrpSpPr>
        <p:grpSpPr>
          <a:xfrm>
            <a:off x="8428" y="-87002"/>
            <a:ext cx="10408673" cy="255714"/>
            <a:chOff x="0" y="-57150"/>
            <a:chExt cx="5482866" cy="134700"/>
          </a:xfrm>
        </p:grpSpPr>
        <p:sp>
          <p:nvSpPr>
            <p:cNvPr id="139" name="Google Shape;139;p28"/>
            <p:cNvSpPr/>
            <p:nvPr/>
          </p:nvSpPr>
          <p:spPr>
            <a:xfrm>
              <a:off x="0" y="0"/>
              <a:ext cx="5482866" cy="77428"/>
            </a:xfrm>
            <a:custGeom>
              <a:avLst/>
              <a:gdLst/>
              <a:ahLst/>
              <a:cxnLst/>
              <a:rect l="l" t="t" r="r" b="b"/>
              <a:pathLst>
                <a:path w="5482866" h="77428" extrusionOk="0">
                  <a:moveTo>
                    <a:pt x="0" y="0"/>
                  </a:moveTo>
                  <a:lnTo>
                    <a:pt x="5482866" y="0"/>
                  </a:lnTo>
                  <a:lnTo>
                    <a:pt x="5482866" y="77428"/>
                  </a:lnTo>
                  <a:lnTo>
                    <a:pt x="0" y="77428"/>
                  </a:lnTo>
                  <a:close/>
                </a:path>
              </a:pathLst>
            </a:custGeom>
            <a:solidFill>
              <a:srgbClr val="1B3A57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Google Shape;140;p28"/>
            <p:cNvSpPr txBox="1"/>
            <p:nvPr/>
          </p:nvSpPr>
          <p:spPr>
            <a:xfrm>
              <a:off x="0" y="-57150"/>
              <a:ext cx="5482800" cy="13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" name="Google Shape;141;p28"/>
          <p:cNvGrpSpPr/>
          <p:nvPr/>
        </p:nvGrpSpPr>
        <p:grpSpPr>
          <a:xfrm>
            <a:off x="214235" y="2179839"/>
            <a:ext cx="5389937" cy="1940924"/>
            <a:chOff x="0" y="-57150"/>
            <a:chExt cx="2839200" cy="1022400"/>
          </a:xfrm>
        </p:grpSpPr>
        <p:sp>
          <p:nvSpPr>
            <p:cNvPr id="142" name="Google Shape;142;p28"/>
            <p:cNvSpPr/>
            <p:nvPr/>
          </p:nvSpPr>
          <p:spPr>
            <a:xfrm>
              <a:off x="0" y="0"/>
              <a:ext cx="2839069" cy="965116"/>
            </a:xfrm>
            <a:custGeom>
              <a:avLst/>
              <a:gdLst/>
              <a:ahLst/>
              <a:cxnLst/>
              <a:rect l="l" t="t" r="r" b="b"/>
              <a:pathLst>
                <a:path w="2839069" h="965116" extrusionOk="0">
                  <a:moveTo>
                    <a:pt x="0" y="0"/>
                  </a:moveTo>
                  <a:lnTo>
                    <a:pt x="2839069" y="0"/>
                  </a:lnTo>
                  <a:lnTo>
                    <a:pt x="2839069" y="965116"/>
                  </a:lnTo>
                  <a:lnTo>
                    <a:pt x="0" y="9651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Google Shape;143;p28"/>
            <p:cNvSpPr txBox="1"/>
            <p:nvPr/>
          </p:nvSpPr>
          <p:spPr>
            <a:xfrm>
              <a:off x="0" y="-57150"/>
              <a:ext cx="2839200" cy="102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4" name="Google Shape;144;p28"/>
          <p:cNvSpPr txBox="1"/>
          <p:nvPr/>
        </p:nvSpPr>
        <p:spPr>
          <a:xfrm>
            <a:off x="1038502" y="2795700"/>
            <a:ext cx="5852400" cy="8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1">
              <a:solidFill>
                <a:srgbClr val="16673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9553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1" i="0" u="none" strike="noStrike" cap="none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5" name="Google Shape;145;p28"/>
          <p:cNvSpPr txBox="1"/>
          <p:nvPr/>
        </p:nvSpPr>
        <p:spPr>
          <a:xfrm>
            <a:off x="8629650" y="3164171"/>
            <a:ext cx="4675200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Delivering Quality and Efficiency for the Automotive Industry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8"/>
          <p:cNvSpPr txBox="1"/>
          <p:nvPr/>
        </p:nvSpPr>
        <p:spPr>
          <a:xfrm>
            <a:off x="4732577" y="4322856"/>
            <a:ext cx="4080600" cy="4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1" i="0" u="sng" strike="noStrike" cap="none">
                <a:solidFill>
                  <a:srgbClr val="166734"/>
                </a:solid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michelle@researchsoft.org</a:t>
            </a:r>
            <a:endParaRPr sz="700" b="0" i="0" u="none" strike="noStrike" cap="none">
              <a:solidFill>
                <a:srgbClr val="16673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1" i="0" u="sng" strike="noStrike" cap="none">
                <a:solidFill>
                  <a:srgbClr val="166734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www.researchsoft.org </a:t>
            </a:r>
            <a:endParaRPr sz="700" b="0" i="0" u="none" strike="noStrike" cap="none">
              <a:solidFill>
                <a:srgbClr val="16673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96823" y="2133600"/>
            <a:ext cx="1812627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8"/>
          <p:cNvSpPr txBox="1">
            <a:spLocks noGrp="1"/>
          </p:cNvSpPr>
          <p:nvPr>
            <p:ph type="ctrTitle" idx="4294967295"/>
          </p:nvPr>
        </p:nvSpPr>
        <p:spPr>
          <a:xfrm>
            <a:off x="1349050" y="297788"/>
            <a:ext cx="5941200" cy="2052600"/>
          </a:xfrm>
          <a:prstGeom prst="rect">
            <a:avLst/>
          </a:prstGeom>
        </p:spPr>
        <p:txBody>
          <a:bodyPr spcFirstLastPara="1" wrap="square" lIns="45725" tIns="22850" rIns="45725" bIns="22850" anchor="ctr" anchorCtr="0">
            <a:normAutofit/>
          </a:bodyPr>
          <a:lstStyle/>
          <a:p>
            <a:pPr marL="0" lvl="0" indent="0" algn="ctr" rtl="0">
              <a:lnSpc>
                <a:spcPct val="179347"/>
              </a:lnSpc>
              <a:spcBef>
                <a:spcPts val="1500"/>
              </a:spcBef>
              <a:spcAft>
                <a:spcPts val="600"/>
              </a:spcAft>
              <a:buNone/>
            </a:pPr>
            <a:r>
              <a:rPr lang="en" sz="3000" b="1">
                <a:solidFill>
                  <a:srgbClr val="273437"/>
                </a:solidFill>
              </a:rPr>
              <a:t>Research Software Engineering in the Age of Generative AI</a:t>
            </a:r>
            <a:endParaRPr/>
          </a:p>
        </p:txBody>
      </p:sp>
      <p:sp>
        <p:nvSpPr>
          <p:cNvPr id="149" name="Google Shape;149;p28"/>
          <p:cNvSpPr txBox="1">
            <a:spLocks noGrp="1"/>
          </p:cNvSpPr>
          <p:nvPr>
            <p:ph type="subTitle" idx="4294967295"/>
          </p:nvPr>
        </p:nvSpPr>
        <p:spPr>
          <a:xfrm>
            <a:off x="672050" y="2479475"/>
            <a:ext cx="5852400" cy="876300"/>
          </a:xfrm>
          <a:prstGeom prst="rect">
            <a:avLst/>
          </a:prstGeom>
        </p:spPr>
        <p:txBody>
          <a:bodyPr spcFirstLastPara="1" wrap="square" lIns="45725" tIns="22850" rIns="45725" bIns="22850" anchor="t" anchorCtr="0">
            <a:norm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176734"/>
                </a:solidFill>
              </a:rPr>
              <a:t>Michelle Barker, Director, Research Software Alliance</a:t>
            </a:r>
            <a:endParaRPr sz="2000" b="1">
              <a:solidFill>
                <a:srgbClr val="176734"/>
              </a:solidFill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800" b="1"/>
              <a:t>With Stephan Druskat, Richard Littauer, Sandra Gesing</a:t>
            </a:r>
            <a:endParaRPr sz="1800" b="1"/>
          </a:p>
        </p:txBody>
      </p:sp>
      <p:sp>
        <p:nvSpPr>
          <p:cNvPr id="150" name="Google Shape;150;p28"/>
          <p:cNvSpPr txBox="1"/>
          <p:nvPr/>
        </p:nvSpPr>
        <p:spPr>
          <a:xfrm>
            <a:off x="615950" y="3330225"/>
            <a:ext cx="6697500" cy="12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Based on slides by Stephan Druskat (</a:t>
            </a:r>
            <a:r>
              <a:rPr lang="en" u="sng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https://doi.org/10.5281/zenodo.21969773</a:t>
            </a:r>
            <a:r>
              <a:rPr lang="en">
                <a:solidFill>
                  <a:schemeClr val="dk1"/>
                </a:solidFill>
              </a:rPr>
              <a:t>) and Richard Littauer (for RSAA26)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</a:rPr>
              <a:t>SLIDES: </a:t>
            </a:r>
            <a:r>
              <a:rPr lang="en" sz="2000" b="1" u="sng">
                <a:solidFill>
                  <a:schemeClr val="hlink"/>
                </a:solidFill>
                <a:hlinkClick r:id="rId7"/>
              </a:rPr>
              <a:t>tinyurl.com/swiss-barker</a:t>
            </a:r>
            <a:r>
              <a:rPr lang="en" sz="2000" b="1">
                <a:solidFill>
                  <a:schemeClr val="dk1"/>
                </a:solidFill>
              </a:rPr>
              <a:t> </a:t>
            </a:r>
            <a:endParaRPr sz="20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9" title="prototyp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4974" y="1833190"/>
            <a:ext cx="1737325" cy="1412049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9"/>
          <p:cNvSpPr txBox="1">
            <a:spLocks noGrp="1"/>
          </p:cNvSpPr>
          <p:nvPr>
            <p:ph type="body" idx="1"/>
          </p:nvPr>
        </p:nvSpPr>
        <p:spPr>
          <a:xfrm>
            <a:off x="401050" y="1775175"/>
            <a:ext cx="1980300" cy="1412100"/>
          </a:xfrm>
          <a:prstGeom prst="rect">
            <a:avLst/>
          </a:prstGeom>
        </p:spPr>
        <p:txBody>
          <a:bodyPr spcFirstLastPara="1" wrap="square" lIns="45725" tIns="22850" rIns="45725" bIns="22850" anchor="t" anchorCtr="0">
            <a:norm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7200"/>
              <a:t>🧑‍🔬</a:t>
            </a:r>
            <a:endParaRPr sz="7200"/>
          </a:p>
        </p:txBody>
      </p:sp>
      <p:sp>
        <p:nvSpPr>
          <p:cNvPr id="157" name="Google Shape;157;p29"/>
          <p:cNvSpPr txBox="1">
            <a:spLocks noGrp="1"/>
          </p:cNvSpPr>
          <p:nvPr>
            <p:ph type="title"/>
          </p:nvPr>
        </p:nvSpPr>
        <p:spPr>
          <a:xfrm>
            <a:off x="311700" y="307500"/>
            <a:ext cx="8520600" cy="572700"/>
          </a:xfrm>
          <a:prstGeom prst="rect">
            <a:avLst/>
          </a:prstGeom>
        </p:spPr>
        <p:txBody>
          <a:bodyPr spcFirstLastPara="1" wrap="square" lIns="45725" tIns="22850" rIns="45725" bIns="2285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176734"/>
                </a:solidFill>
                <a:latin typeface="Poppins"/>
                <a:ea typeface="Poppins"/>
                <a:cs typeface="Poppins"/>
                <a:sym typeface="Poppins"/>
              </a:rPr>
              <a:t>AI is changing the way research software is created</a:t>
            </a:r>
            <a:endParaRPr sz="2500" b="1">
              <a:solidFill>
                <a:srgbClr val="17673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8" name="Google Shape;158;p29"/>
          <p:cNvSpPr txBox="1">
            <a:spLocks noGrp="1"/>
          </p:cNvSpPr>
          <p:nvPr>
            <p:ph type="body" idx="1"/>
          </p:nvPr>
        </p:nvSpPr>
        <p:spPr>
          <a:xfrm>
            <a:off x="6772950" y="3895158"/>
            <a:ext cx="2381400" cy="759000"/>
          </a:xfrm>
          <a:prstGeom prst="rect">
            <a:avLst/>
          </a:prstGeom>
        </p:spPr>
        <p:txBody>
          <a:bodyPr spcFirstLastPara="1" wrap="square" lIns="45725" tIns="22850" rIns="45725" bIns="22850" anchor="t" anchorCtr="0">
            <a:norm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/>
              <a:t>Prototype</a:t>
            </a:r>
            <a:endParaRPr/>
          </a:p>
        </p:txBody>
      </p:sp>
      <p:pic>
        <p:nvPicPr>
          <p:cNvPr id="159" name="Google Shape;159;p29" title="agentic-gen-ai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7436" y="1152475"/>
            <a:ext cx="1509141" cy="2657526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9"/>
          <p:cNvSpPr txBox="1">
            <a:spLocks noGrp="1"/>
          </p:cNvSpPr>
          <p:nvPr>
            <p:ph type="body" idx="1"/>
          </p:nvPr>
        </p:nvSpPr>
        <p:spPr>
          <a:xfrm>
            <a:off x="2698500" y="3895158"/>
            <a:ext cx="3747000" cy="759000"/>
          </a:xfrm>
          <a:prstGeom prst="rect">
            <a:avLst/>
          </a:prstGeom>
        </p:spPr>
        <p:txBody>
          <a:bodyPr spcFirstLastPara="1" wrap="square" lIns="45725" tIns="22850" rIns="45725" bIns="22850" anchor="t" anchorCtr="0">
            <a:norm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/>
              <a:t>LLM Chatbot / Coding Agent</a:t>
            </a:r>
            <a:endParaRPr/>
          </a:p>
        </p:txBody>
      </p:sp>
      <p:sp>
        <p:nvSpPr>
          <p:cNvPr id="161" name="Google Shape;161;p29"/>
          <p:cNvSpPr txBox="1">
            <a:spLocks noGrp="1"/>
          </p:cNvSpPr>
          <p:nvPr>
            <p:ph type="body" idx="1"/>
          </p:nvPr>
        </p:nvSpPr>
        <p:spPr>
          <a:xfrm>
            <a:off x="401050" y="3895158"/>
            <a:ext cx="1771200" cy="759000"/>
          </a:xfrm>
          <a:prstGeom prst="rect">
            <a:avLst/>
          </a:prstGeom>
        </p:spPr>
        <p:txBody>
          <a:bodyPr spcFirstLastPara="1" wrap="square" lIns="45725" tIns="22850" rIns="45725" bIns="22850" anchor="t" anchorCtr="0">
            <a:norm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/>
              <a:t>Researcher</a:t>
            </a:r>
            <a:endParaRPr/>
          </a:p>
        </p:txBody>
      </p:sp>
      <p:sp>
        <p:nvSpPr>
          <p:cNvPr id="162" name="Google Shape;162;p29"/>
          <p:cNvSpPr txBox="1">
            <a:spLocks noGrp="1"/>
          </p:cNvSpPr>
          <p:nvPr>
            <p:ph type="body" idx="1"/>
          </p:nvPr>
        </p:nvSpPr>
        <p:spPr>
          <a:xfrm>
            <a:off x="2240975" y="1908450"/>
            <a:ext cx="1209600" cy="1326600"/>
          </a:xfrm>
          <a:prstGeom prst="rect">
            <a:avLst/>
          </a:prstGeom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7200"/>
              <a:t>+</a:t>
            </a:r>
            <a:endParaRPr sz="7200"/>
          </a:p>
        </p:txBody>
      </p:sp>
      <p:sp>
        <p:nvSpPr>
          <p:cNvPr id="163" name="Google Shape;163;p29"/>
          <p:cNvSpPr txBox="1">
            <a:spLocks noGrp="1"/>
          </p:cNvSpPr>
          <p:nvPr>
            <p:ph type="body" idx="1"/>
          </p:nvPr>
        </p:nvSpPr>
        <p:spPr>
          <a:xfrm>
            <a:off x="5574725" y="1884238"/>
            <a:ext cx="1209600" cy="1326600"/>
          </a:xfrm>
          <a:prstGeom prst="rect">
            <a:avLst/>
          </a:prstGeom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7200"/>
              <a:t>=</a:t>
            </a:r>
            <a:endParaRPr sz="7200"/>
          </a:p>
        </p:txBody>
      </p:sp>
      <p:grpSp>
        <p:nvGrpSpPr>
          <p:cNvPr id="164" name="Google Shape;164;p29"/>
          <p:cNvGrpSpPr/>
          <p:nvPr/>
        </p:nvGrpSpPr>
        <p:grpSpPr>
          <a:xfrm>
            <a:off x="0" y="4887462"/>
            <a:ext cx="9143818" cy="256284"/>
            <a:chOff x="0" y="-57150"/>
            <a:chExt cx="4816592" cy="135000"/>
          </a:xfrm>
        </p:grpSpPr>
        <p:sp>
          <p:nvSpPr>
            <p:cNvPr id="165" name="Google Shape;165;p29"/>
            <p:cNvSpPr/>
            <p:nvPr/>
          </p:nvSpPr>
          <p:spPr>
            <a:xfrm>
              <a:off x="0" y="0"/>
              <a:ext cx="4816592" cy="77719"/>
            </a:xfrm>
            <a:custGeom>
              <a:avLst/>
              <a:gdLst/>
              <a:ahLst/>
              <a:cxnLst/>
              <a:rect l="l" t="t" r="r" b="b"/>
              <a:pathLst>
                <a:path w="4816592" h="77719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7719"/>
                  </a:lnTo>
                  <a:lnTo>
                    <a:pt x="0" y="77719"/>
                  </a:lnTo>
                  <a:close/>
                </a:path>
              </a:pathLst>
            </a:custGeom>
            <a:solidFill>
              <a:srgbClr val="166734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" name="Google Shape;166;p29"/>
            <p:cNvSpPr txBox="1"/>
            <p:nvPr/>
          </p:nvSpPr>
          <p:spPr>
            <a:xfrm>
              <a:off x="0" y="-57150"/>
              <a:ext cx="4816500" cy="13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0"/>
          <p:cNvSpPr txBox="1">
            <a:spLocks noGrp="1"/>
          </p:cNvSpPr>
          <p:nvPr>
            <p:ph type="body" idx="1"/>
          </p:nvPr>
        </p:nvSpPr>
        <p:spPr>
          <a:xfrm>
            <a:off x="459925" y="1203763"/>
            <a:ext cx="42042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r>
              <a:rPr lang="en" sz="1900" b="1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Vision: </a:t>
            </a:r>
            <a:endParaRPr sz="1900" b="1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r>
              <a:rPr lang="en" sz="19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Research software and those who develop and maintain it are recognised and valued as fundamental and vital to research worldwide.</a:t>
            </a:r>
            <a:endParaRPr sz="190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endParaRPr sz="190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r>
              <a:rPr lang="en" sz="1900" b="1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Mission: </a:t>
            </a:r>
            <a:endParaRPr sz="1900" b="1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r>
              <a:rPr lang="en" sz="19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To advance the </a:t>
            </a:r>
            <a:r>
              <a:rPr lang="en" sz="1900" u="sng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research software ecosystem</a:t>
            </a:r>
            <a:r>
              <a:rPr lang="en" sz="19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 by collaborating with decision makers and key influencers. </a:t>
            </a:r>
            <a:endParaRPr sz="190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72" name="Google Shape;172;p30" title="Screenshot 2026-08-01 at 7.52.47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1650" y="1215475"/>
            <a:ext cx="4037551" cy="3404706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0"/>
          <p:cNvSpPr/>
          <p:nvPr/>
        </p:nvSpPr>
        <p:spPr>
          <a:xfrm>
            <a:off x="7768453" y="212230"/>
            <a:ext cx="1084164" cy="479112"/>
          </a:xfrm>
          <a:custGeom>
            <a:avLst/>
            <a:gdLst/>
            <a:ahLst/>
            <a:cxnLst/>
            <a:rect l="l" t="t" r="r" b="b"/>
            <a:pathLst>
              <a:path w="2168328" h="958224" extrusionOk="0">
                <a:moveTo>
                  <a:pt x="0" y="0"/>
                </a:moveTo>
                <a:lnTo>
                  <a:pt x="2168328" y="0"/>
                </a:lnTo>
                <a:lnTo>
                  <a:pt x="2168328" y="958224"/>
                </a:lnTo>
                <a:lnTo>
                  <a:pt x="0" y="9582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6520" t="-33041" r="-13400" b="-12391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174" name="Google Shape;174;p30"/>
          <p:cNvGrpSpPr/>
          <p:nvPr/>
        </p:nvGrpSpPr>
        <p:grpSpPr>
          <a:xfrm>
            <a:off x="0" y="4887462"/>
            <a:ext cx="9143818" cy="256284"/>
            <a:chOff x="0" y="-57150"/>
            <a:chExt cx="4816592" cy="135000"/>
          </a:xfrm>
        </p:grpSpPr>
        <p:sp>
          <p:nvSpPr>
            <p:cNvPr id="175" name="Google Shape;175;p30"/>
            <p:cNvSpPr/>
            <p:nvPr/>
          </p:nvSpPr>
          <p:spPr>
            <a:xfrm>
              <a:off x="0" y="0"/>
              <a:ext cx="4816592" cy="77719"/>
            </a:xfrm>
            <a:custGeom>
              <a:avLst/>
              <a:gdLst/>
              <a:ahLst/>
              <a:cxnLst/>
              <a:rect l="l" t="t" r="r" b="b"/>
              <a:pathLst>
                <a:path w="4816592" h="77719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7719"/>
                  </a:lnTo>
                  <a:lnTo>
                    <a:pt x="0" y="77719"/>
                  </a:lnTo>
                  <a:close/>
                </a:path>
              </a:pathLst>
            </a:custGeom>
            <a:solidFill>
              <a:srgbClr val="166734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" name="Google Shape;176;p30"/>
            <p:cNvSpPr txBox="1"/>
            <p:nvPr/>
          </p:nvSpPr>
          <p:spPr>
            <a:xfrm>
              <a:off x="0" y="-57150"/>
              <a:ext cx="4816500" cy="13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7" name="Google Shape;177;p30"/>
          <p:cNvSpPr txBox="1">
            <a:spLocks noGrp="1"/>
          </p:cNvSpPr>
          <p:nvPr>
            <p:ph type="body" idx="2"/>
          </p:nvPr>
        </p:nvSpPr>
        <p:spPr>
          <a:xfrm>
            <a:off x="398375" y="212225"/>
            <a:ext cx="8164200" cy="7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25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lang="en" sz="2500" b="1">
                <a:solidFill>
                  <a:srgbClr val="1E6A38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</a:rPr>
              <a:t>Research Software </a:t>
            </a:r>
            <a:r>
              <a:rPr lang="en" sz="2500" b="1">
                <a:solidFill>
                  <a:srgbClr val="1E6A38"/>
                </a:solidFill>
                <a:latin typeface="Poppins"/>
                <a:ea typeface="Poppins"/>
                <a:cs typeface="Poppins"/>
                <a:sym typeface="Poppins"/>
              </a:rPr>
              <a:t>Alliance (ReSA)</a:t>
            </a:r>
            <a:endParaRPr sz="2500" b="1">
              <a:solidFill>
                <a:srgbClr val="1E6A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1"/>
          <p:cNvSpPr txBox="1">
            <a:spLocks noGrp="1"/>
          </p:cNvSpPr>
          <p:nvPr>
            <p:ph type="body" idx="1"/>
          </p:nvPr>
        </p:nvSpPr>
        <p:spPr>
          <a:xfrm>
            <a:off x="384625" y="496950"/>
            <a:ext cx="8164200" cy="779700"/>
          </a:xfrm>
          <a:prstGeom prst="rect">
            <a:avLst/>
          </a:prstGeom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lvl="0" indent="0" algn="l" rtl="0">
              <a:lnSpc>
                <a:spcPct val="125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lang="en" sz="2500" b="1" u="sng">
                <a:solidFill>
                  <a:srgbClr val="1E6A38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Research software is critical to the future of AI-driven research</a:t>
            </a:r>
            <a:endParaRPr sz="2500" b="1">
              <a:solidFill>
                <a:srgbClr val="1E6A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83" name="Google Shape;18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79700" y="1833175"/>
            <a:ext cx="2407324" cy="2407324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1"/>
          <p:cNvSpPr txBox="1"/>
          <p:nvPr/>
        </p:nvSpPr>
        <p:spPr>
          <a:xfrm>
            <a:off x="483575" y="1728625"/>
            <a:ext cx="4143900" cy="28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</a:rPr>
              <a:t>AI is dependent on software -  data preparation and model training are performed by software, models are implemented in software.</a:t>
            </a:r>
            <a:endParaRPr sz="1900">
              <a:solidFill>
                <a:schemeClr val="dk1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chemeClr val="dk1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</a:rPr>
              <a:t>With Digital Research Alliance of Canada</a:t>
            </a:r>
            <a:endParaRPr sz="1900">
              <a:solidFill>
                <a:schemeClr val="dk1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oogle Shape;189;p32"/>
          <p:cNvGrpSpPr/>
          <p:nvPr/>
        </p:nvGrpSpPr>
        <p:grpSpPr>
          <a:xfrm>
            <a:off x="0" y="4813309"/>
            <a:ext cx="9143818" cy="492377"/>
            <a:chOff x="0" y="-57150"/>
            <a:chExt cx="4816592" cy="774300"/>
          </a:xfrm>
        </p:grpSpPr>
        <p:sp>
          <p:nvSpPr>
            <p:cNvPr id="190" name="Google Shape;190;p32"/>
            <p:cNvSpPr/>
            <p:nvPr/>
          </p:nvSpPr>
          <p:spPr>
            <a:xfrm>
              <a:off x="0" y="0"/>
              <a:ext cx="4816592" cy="717012"/>
            </a:xfrm>
            <a:custGeom>
              <a:avLst/>
              <a:gdLst/>
              <a:ahLst/>
              <a:cxnLst/>
              <a:rect l="l" t="t" r="r" b="b"/>
              <a:pathLst>
                <a:path w="4816592" h="71701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17012"/>
                  </a:lnTo>
                  <a:lnTo>
                    <a:pt x="0" y="717012"/>
                  </a:lnTo>
                  <a:close/>
                </a:path>
              </a:pathLst>
            </a:custGeom>
            <a:solidFill>
              <a:srgbClr val="1B3A57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" name="Google Shape;191;p32"/>
            <p:cNvSpPr txBox="1"/>
            <p:nvPr/>
          </p:nvSpPr>
          <p:spPr>
            <a:xfrm>
              <a:off x="0" y="-57150"/>
              <a:ext cx="4816500" cy="774300"/>
            </a:xfrm>
            <a:prstGeom prst="rect">
              <a:avLst/>
            </a:prstGeom>
            <a:solidFill>
              <a:srgbClr val="1B3A57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2" name="Google Shape;192;p32"/>
          <p:cNvSpPr/>
          <p:nvPr/>
        </p:nvSpPr>
        <p:spPr>
          <a:xfrm>
            <a:off x="7768453" y="212230"/>
            <a:ext cx="1215696" cy="537239"/>
          </a:xfrm>
          <a:custGeom>
            <a:avLst/>
            <a:gdLst/>
            <a:ahLst/>
            <a:cxnLst/>
            <a:rect l="l" t="t" r="r" b="b"/>
            <a:pathLst>
              <a:path w="2431392" h="1074477" extrusionOk="0">
                <a:moveTo>
                  <a:pt x="0" y="0"/>
                </a:moveTo>
                <a:lnTo>
                  <a:pt x="2431392" y="0"/>
                </a:lnTo>
                <a:lnTo>
                  <a:pt x="2431392" y="1074477"/>
                </a:lnTo>
                <a:lnTo>
                  <a:pt x="0" y="10744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6520" t="-33041" r="-13400" b="-12391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3" name="Google Shape;193;p32"/>
          <p:cNvSpPr txBox="1"/>
          <p:nvPr/>
        </p:nvSpPr>
        <p:spPr>
          <a:xfrm>
            <a:off x="476925" y="1024800"/>
            <a:ext cx="3881700" cy="3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sp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700">
                <a:latin typeface="Poppins"/>
                <a:ea typeface="Poppins"/>
                <a:cs typeface="Poppins"/>
                <a:sym typeface="Poppins"/>
              </a:rPr>
              <a:t>Co-led with Schmidt Sciences</a:t>
            </a:r>
            <a:endParaRPr sz="17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 sz="17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700">
                <a:latin typeface="Poppins"/>
                <a:ea typeface="Poppins"/>
                <a:cs typeface="Poppins"/>
                <a:sym typeface="Poppins"/>
              </a:rPr>
              <a:t>Two major outputs:</a:t>
            </a:r>
            <a:endParaRPr sz="17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/>
          </a:p>
          <a:p>
            <a:pPr marL="457200" lvl="0" indent="-330200" algn="l" rtl="0">
              <a:spcBef>
                <a:spcPts val="300"/>
              </a:spcBef>
              <a:spcAft>
                <a:spcPts val="0"/>
              </a:spcAft>
              <a:buClr>
                <a:srgbClr val="1155CC"/>
              </a:buClr>
              <a:buSzPts val="1600"/>
              <a:buFont typeface="Poppins"/>
              <a:buChar char="•"/>
            </a:pPr>
            <a:r>
              <a:rPr lang="en" sz="1600" u="sng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Research Software Engineering in the Age of Generative AI: Building a Community Vision report</a:t>
            </a:r>
            <a:endParaRPr sz="1600">
              <a:solidFill>
                <a:srgbClr val="1155CC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 sz="1600">
              <a:solidFill>
                <a:srgbClr val="1155CC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30200" algn="l" rtl="0">
              <a:spcBef>
                <a:spcPts val="300"/>
              </a:spcBef>
              <a:spcAft>
                <a:spcPts val="0"/>
              </a:spcAft>
              <a:buClr>
                <a:srgbClr val="1155CC"/>
              </a:buClr>
              <a:buSzPts val="1600"/>
              <a:buFont typeface="Poppins"/>
              <a:buChar char="•"/>
            </a:pPr>
            <a:r>
              <a:rPr lang="en" sz="1600" u="sng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Research Software in an Age of AI-Assisted Development: Reflections from Edinburgh</a:t>
            </a:r>
            <a:endParaRPr sz="1500" b="1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4" name="Google Shape;194;p32"/>
          <p:cNvSpPr txBox="1"/>
          <p:nvPr/>
        </p:nvSpPr>
        <p:spPr>
          <a:xfrm>
            <a:off x="476925" y="278812"/>
            <a:ext cx="7071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" sz="3000" b="1">
                <a:solidFill>
                  <a:srgbClr val="1E6A38"/>
                </a:solidFill>
                <a:latin typeface="Poppins"/>
                <a:ea typeface="Poppins"/>
                <a:cs typeface="Poppins"/>
                <a:sym typeface="Poppins"/>
              </a:rPr>
              <a:t>Edinburgh workshop - March 2026</a:t>
            </a:r>
            <a:endParaRPr sz="3000" b="1" i="0" u="none" strike="noStrike" cap="none">
              <a:solidFill>
                <a:srgbClr val="1E6A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5" name="Google Shape;195;p32"/>
          <p:cNvSpPr txBox="1"/>
          <p:nvPr/>
        </p:nvSpPr>
        <p:spPr>
          <a:xfrm>
            <a:off x="4729925" y="4245013"/>
            <a:ext cx="33348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Image credit: Stephan Druskat</a:t>
            </a:r>
            <a:endParaRPr sz="800" i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96" name="Google Shape;196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1988" y="1587225"/>
            <a:ext cx="4221962" cy="213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/>
          <p:nvPr/>
        </p:nvSpPr>
        <p:spPr>
          <a:xfrm>
            <a:off x="379100" y="385225"/>
            <a:ext cx="7653900" cy="2402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Poppins"/>
                <a:ea typeface="Poppins"/>
                <a:cs typeface="Poppins"/>
                <a:sym typeface="Poppins"/>
              </a:rPr>
              <a:t>This built on the ADSA and US-RSE </a:t>
            </a:r>
            <a:r>
              <a:rPr lang="en" sz="2000" u="sng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Position Statement on Generative AI in the RSE Workplace</a:t>
            </a:r>
            <a:r>
              <a:rPr lang="en" sz="2000">
                <a:solidFill>
                  <a:srgbClr val="1155CC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which includes: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55600" algn="l" rtl="0">
              <a:lnSpc>
                <a:spcPct val="12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</a:pP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Poppins"/>
                <a:ea typeface="Poppins"/>
                <a:cs typeface="Poppins"/>
                <a:sym typeface="Poppins"/>
              </a:rPr>
              <a:t>Research software engineering work is people work</a:t>
            </a:r>
            <a:endParaRPr sz="2000">
              <a:solidFill>
                <a:schemeClr val="dk1"/>
              </a:solidFill>
              <a:highlight>
                <a:schemeClr val="lt1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55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</a:pP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Poppins"/>
                <a:ea typeface="Poppins"/>
                <a:cs typeface="Poppins"/>
                <a:sym typeface="Poppins"/>
              </a:rPr>
              <a:t>GenAI is a tool, not a substitute for human judgment</a:t>
            </a:r>
            <a:endParaRPr sz="2000">
              <a:solidFill>
                <a:schemeClr val="dk1"/>
              </a:solidFill>
              <a:highlight>
                <a:schemeClr val="lt1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55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●"/>
            </a:pPr>
            <a:r>
              <a:rPr lang="en" sz="2000">
                <a:solidFill>
                  <a:schemeClr val="dk1"/>
                </a:solidFill>
                <a:highlight>
                  <a:schemeClr val="lt1"/>
                </a:highlight>
                <a:latin typeface="Poppins"/>
                <a:ea typeface="Poppins"/>
                <a:cs typeface="Poppins"/>
                <a:sym typeface="Poppins"/>
              </a:rPr>
              <a:t>Sustainability and transparency matter more than ever</a:t>
            </a:r>
            <a:endParaRPr sz="2000">
              <a:solidFill>
                <a:schemeClr val="dk2"/>
              </a:solidFill>
              <a:highlight>
                <a:schemeClr val="lt1"/>
              </a:highlight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02" name="Google Shape;202;p33"/>
          <p:cNvGrpSpPr/>
          <p:nvPr/>
        </p:nvGrpSpPr>
        <p:grpSpPr>
          <a:xfrm>
            <a:off x="0" y="4887462"/>
            <a:ext cx="9143818" cy="256284"/>
            <a:chOff x="0" y="-57150"/>
            <a:chExt cx="4816592" cy="135000"/>
          </a:xfrm>
        </p:grpSpPr>
        <p:sp>
          <p:nvSpPr>
            <p:cNvPr id="203" name="Google Shape;203;p33"/>
            <p:cNvSpPr/>
            <p:nvPr/>
          </p:nvSpPr>
          <p:spPr>
            <a:xfrm>
              <a:off x="0" y="0"/>
              <a:ext cx="4816592" cy="77719"/>
            </a:xfrm>
            <a:custGeom>
              <a:avLst/>
              <a:gdLst/>
              <a:ahLst/>
              <a:cxnLst/>
              <a:rect l="l" t="t" r="r" b="b"/>
              <a:pathLst>
                <a:path w="4816592" h="77719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7719"/>
                  </a:lnTo>
                  <a:lnTo>
                    <a:pt x="0" y="77719"/>
                  </a:lnTo>
                  <a:close/>
                </a:path>
              </a:pathLst>
            </a:custGeom>
            <a:solidFill>
              <a:srgbClr val="166734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" name="Google Shape;204;p33"/>
            <p:cNvSpPr txBox="1"/>
            <p:nvPr/>
          </p:nvSpPr>
          <p:spPr>
            <a:xfrm>
              <a:off x="0" y="-57150"/>
              <a:ext cx="4816500" cy="13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05" name="Google Shape;205;p33" title="Screenshot 2026-08-31 at 7.58.2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3100" y="2811325"/>
            <a:ext cx="4806344" cy="1795338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3"/>
          <p:cNvSpPr txBox="1"/>
          <p:nvPr/>
        </p:nvSpPr>
        <p:spPr>
          <a:xfrm>
            <a:off x="964000" y="3097000"/>
            <a:ext cx="2502900" cy="1224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5"/>
              </a:rPr>
              <a:t>Join the list of signatories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45725" tIns="22850" rIns="45725" bIns="2285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176734"/>
                </a:solidFill>
                <a:latin typeface="Poppins"/>
                <a:ea typeface="Poppins"/>
                <a:cs typeface="Poppins"/>
                <a:sym typeface="Poppins"/>
              </a:rPr>
              <a:t>Principles</a:t>
            </a:r>
            <a:endParaRPr sz="2500" b="1">
              <a:solidFill>
                <a:srgbClr val="17673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2" name="Google Shape;212;p34"/>
          <p:cNvSpPr txBox="1">
            <a:spLocks noGrp="1"/>
          </p:cNvSpPr>
          <p:nvPr>
            <p:ph type="body" idx="1"/>
          </p:nvPr>
        </p:nvSpPr>
        <p:spPr>
          <a:xfrm>
            <a:off x="311700" y="1471050"/>
            <a:ext cx="8520600" cy="3416400"/>
          </a:xfrm>
          <a:prstGeom prst="rect">
            <a:avLst/>
          </a:prstGeom>
        </p:spPr>
        <p:txBody>
          <a:bodyPr spcFirstLastPara="1" wrap="square" lIns="45725" tIns="22850" rIns="45725" bIns="22850" anchor="t" anchorCtr="0">
            <a:norm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 ultimate measure of the value of research software is the knowledge and progress it enables.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55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-"/>
            </a:pPr>
            <a:r>
              <a:rPr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 pursuit of knowledge is a human responsibility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55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-"/>
            </a:pPr>
            <a:r>
              <a:rPr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Engineering discipline is more important than ever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55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-"/>
            </a:pPr>
            <a:r>
              <a:rPr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Transparency and reproducibility remain mission-critical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55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-"/>
            </a:pPr>
            <a:r>
              <a:rPr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Software engineering is a function, not just a role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55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-"/>
            </a:pPr>
            <a:r>
              <a:rPr lang="en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Sustainability requires investment in people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13" name="Google Shape;213;p34"/>
          <p:cNvGrpSpPr/>
          <p:nvPr/>
        </p:nvGrpSpPr>
        <p:grpSpPr>
          <a:xfrm>
            <a:off x="0" y="4887462"/>
            <a:ext cx="9143818" cy="256284"/>
            <a:chOff x="0" y="-57150"/>
            <a:chExt cx="4816592" cy="135000"/>
          </a:xfrm>
        </p:grpSpPr>
        <p:sp>
          <p:nvSpPr>
            <p:cNvPr id="214" name="Google Shape;214;p34"/>
            <p:cNvSpPr/>
            <p:nvPr/>
          </p:nvSpPr>
          <p:spPr>
            <a:xfrm>
              <a:off x="0" y="0"/>
              <a:ext cx="4816592" cy="77719"/>
            </a:xfrm>
            <a:custGeom>
              <a:avLst/>
              <a:gdLst/>
              <a:ahLst/>
              <a:cxnLst/>
              <a:rect l="l" t="t" r="r" b="b"/>
              <a:pathLst>
                <a:path w="4816592" h="77719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7719"/>
                  </a:lnTo>
                  <a:lnTo>
                    <a:pt x="0" y="77719"/>
                  </a:lnTo>
                  <a:close/>
                </a:path>
              </a:pathLst>
            </a:custGeom>
            <a:solidFill>
              <a:srgbClr val="166734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" name="Google Shape;215;p34"/>
            <p:cNvSpPr txBox="1"/>
            <p:nvPr/>
          </p:nvSpPr>
          <p:spPr>
            <a:xfrm>
              <a:off x="0" y="-57150"/>
              <a:ext cx="4816500" cy="13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5"/>
          <p:cNvSpPr txBox="1">
            <a:spLocks noGrp="1"/>
          </p:cNvSpPr>
          <p:nvPr>
            <p:ph type="title"/>
          </p:nvPr>
        </p:nvSpPr>
        <p:spPr>
          <a:xfrm>
            <a:off x="311700" y="261200"/>
            <a:ext cx="8520600" cy="572700"/>
          </a:xfrm>
          <a:prstGeom prst="rect">
            <a:avLst/>
          </a:prstGeom>
        </p:spPr>
        <p:txBody>
          <a:bodyPr spcFirstLastPara="1" wrap="square" lIns="45725" tIns="22850" rIns="45725" bIns="2285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176734"/>
                </a:solidFill>
                <a:latin typeface="Poppins"/>
                <a:ea typeface="Poppins"/>
                <a:cs typeface="Poppins"/>
                <a:sym typeface="Poppins"/>
              </a:rPr>
              <a:t>The original value of RSEs</a:t>
            </a:r>
            <a:endParaRPr sz="2500" b="1">
              <a:solidFill>
                <a:srgbClr val="17673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1" name="Google Shape;221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45725" tIns="22850" rIns="45725" bIns="22850" anchor="t" anchorCtr="0">
            <a:norm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2000">
                <a:latin typeface="Poppins"/>
                <a:ea typeface="Poppins"/>
                <a:cs typeface="Poppins"/>
                <a:sym typeface="Poppins"/>
              </a:rPr>
              <a:t>Bridging the worlds of research and software engineering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22" name="Google Shape;22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9326" y="1880476"/>
            <a:ext cx="6896026" cy="2623051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5"/>
          <p:cNvSpPr txBox="1"/>
          <p:nvPr/>
        </p:nvSpPr>
        <p:spPr>
          <a:xfrm>
            <a:off x="311700" y="45688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grpSp>
        <p:nvGrpSpPr>
          <p:cNvPr id="224" name="Google Shape;224;p35"/>
          <p:cNvGrpSpPr/>
          <p:nvPr/>
        </p:nvGrpSpPr>
        <p:grpSpPr>
          <a:xfrm>
            <a:off x="0" y="4887462"/>
            <a:ext cx="9143818" cy="256284"/>
            <a:chOff x="0" y="-57150"/>
            <a:chExt cx="4816592" cy="135000"/>
          </a:xfrm>
        </p:grpSpPr>
        <p:sp>
          <p:nvSpPr>
            <p:cNvPr id="225" name="Google Shape;225;p35"/>
            <p:cNvSpPr/>
            <p:nvPr/>
          </p:nvSpPr>
          <p:spPr>
            <a:xfrm>
              <a:off x="0" y="0"/>
              <a:ext cx="4816592" cy="77719"/>
            </a:xfrm>
            <a:custGeom>
              <a:avLst/>
              <a:gdLst/>
              <a:ahLst/>
              <a:cxnLst/>
              <a:rect l="l" t="t" r="r" b="b"/>
              <a:pathLst>
                <a:path w="4816592" h="77719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7719"/>
                  </a:lnTo>
                  <a:lnTo>
                    <a:pt x="0" y="77719"/>
                  </a:lnTo>
                  <a:close/>
                </a:path>
              </a:pathLst>
            </a:custGeom>
            <a:solidFill>
              <a:srgbClr val="166734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" name="Google Shape;226;p35"/>
            <p:cNvSpPr txBox="1"/>
            <p:nvPr/>
          </p:nvSpPr>
          <p:spPr>
            <a:xfrm>
              <a:off x="0" y="-57150"/>
              <a:ext cx="4816500" cy="13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36"/>
          <p:cNvGrpSpPr/>
          <p:nvPr/>
        </p:nvGrpSpPr>
        <p:grpSpPr>
          <a:xfrm>
            <a:off x="0" y="4813309"/>
            <a:ext cx="9143818" cy="492377"/>
            <a:chOff x="0" y="-57150"/>
            <a:chExt cx="4816592" cy="774300"/>
          </a:xfrm>
        </p:grpSpPr>
        <p:sp>
          <p:nvSpPr>
            <p:cNvPr id="232" name="Google Shape;232;p36"/>
            <p:cNvSpPr/>
            <p:nvPr/>
          </p:nvSpPr>
          <p:spPr>
            <a:xfrm>
              <a:off x="0" y="0"/>
              <a:ext cx="4816592" cy="717012"/>
            </a:xfrm>
            <a:custGeom>
              <a:avLst/>
              <a:gdLst/>
              <a:ahLst/>
              <a:cxnLst/>
              <a:rect l="l" t="t" r="r" b="b"/>
              <a:pathLst>
                <a:path w="4816592" h="71701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17012"/>
                  </a:lnTo>
                  <a:lnTo>
                    <a:pt x="0" y="717012"/>
                  </a:lnTo>
                  <a:close/>
                </a:path>
              </a:pathLst>
            </a:custGeom>
            <a:solidFill>
              <a:srgbClr val="1B3A57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" name="Google Shape;233;p36"/>
            <p:cNvSpPr txBox="1"/>
            <p:nvPr/>
          </p:nvSpPr>
          <p:spPr>
            <a:xfrm>
              <a:off x="0" y="-57150"/>
              <a:ext cx="4816500" cy="774300"/>
            </a:xfrm>
            <a:prstGeom prst="rect">
              <a:avLst/>
            </a:prstGeom>
            <a:solidFill>
              <a:srgbClr val="1B3A57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4" name="Google Shape;234;p36"/>
          <p:cNvSpPr txBox="1"/>
          <p:nvPr/>
        </p:nvSpPr>
        <p:spPr>
          <a:xfrm>
            <a:off x="504425" y="1136725"/>
            <a:ext cx="3881700" cy="2400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Blog post by ReSA community members: </a:t>
            </a:r>
            <a:endParaRPr sz="1500" b="1" dirty="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 dirty="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 dirty="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Research Software Engineers in the Age of GenAI: Same Value, Changing Practice</a:t>
            </a:r>
            <a:endParaRPr sz="1500" dirty="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35" name="Google Shape;235;p36" title="Figure-1_hu_d3effebcfbb8667d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4100" y="989982"/>
            <a:ext cx="3255474" cy="3163539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6"/>
          <p:cNvSpPr txBox="1"/>
          <p:nvPr/>
        </p:nvSpPr>
        <p:spPr>
          <a:xfrm>
            <a:off x="4729925" y="4245013"/>
            <a:ext cx="33348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Image credit: Stephan Druskat</a:t>
            </a:r>
            <a:endParaRPr sz="800" i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37" title="3_evolution_RSE_role_GenAI-potential_GenAI_effects_RSE_role_adjacent_roles-compressed.png"/>
          <p:cNvPicPr preferRelativeResize="0"/>
          <p:nvPr/>
        </p:nvPicPr>
        <p:blipFill rotWithShape="1">
          <a:blip r:embed="rId3">
            <a:alphaModFix/>
          </a:blip>
          <a:srcRect t="80" b="70"/>
          <a:stretch/>
        </p:blipFill>
        <p:spPr>
          <a:xfrm>
            <a:off x="692275" y="737775"/>
            <a:ext cx="4568847" cy="3839374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7"/>
          <p:cNvSpPr txBox="1"/>
          <p:nvPr/>
        </p:nvSpPr>
        <p:spPr>
          <a:xfrm>
            <a:off x="5832300" y="4577158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grpSp>
        <p:nvGrpSpPr>
          <p:cNvPr id="243" name="Google Shape;243;p37"/>
          <p:cNvGrpSpPr/>
          <p:nvPr/>
        </p:nvGrpSpPr>
        <p:grpSpPr>
          <a:xfrm>
            <a:off x="0" y="4887462"/>
            <a:ext cx="9143818" cy="256284"/>
            <a:chOff x="0" y="-57150"/>
            <a:chExt cx="4816592" cy="135000"/>
          </a:xfrm>
        </p:grpSpPr>
        <p:sp>
          <p:nvSpPr>
            <p:cNvPr id="244" name="Google Shape;244;p37"/>
            <p:cNvSpPr/>
            <p:nvPr/>
          </p:nvSpPr>
          <p:spPr>
            <a:xfrm>
              <a:off x="0" y="0"/>
              <a:ext cx="4816592" cy="77719"/>
            </a:xfrm>
            <a:custGeom>
              <a:avLst/>
              <a:gdLst/>
              <a:ahLst/>
              <a:cxnLst/>
              <a:rect l="l" t="t" r="r" b="b"/>
              <a:pathLst>
                <a:path w="4816592" h="77719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7719"/>
                  </a:lnTo>
                  <a:lnTo>
                    <a:pt x="0" y="77719"/>
                  </a:lnTo>
                  <a:close/>
                </a:path>
              </a:pathLst>
            </a:custGeom>
            <a:solidFill>
              <a:srgbClr val="166734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" name="Google Shape;245;p37"/>
            <p:cNvSpPr txBox="1"/>
            <p:nvPr/>
          </p:nvSpPr>
          <p:spPr>
            <a:xfrm>
              <a:off x="0" y="-57150"/>
              <a:ext cx="4816500" cy="13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6" name="Google Shape;246;p37"/>
          <p:cNvSpPr txBox="1"/>
          <p:nvPr/>
        </p:nvSpPr>
        <p:spPr>
          <a:xfrm>
            <a:off x="4993200" y="566475"/>
            <a:ext cx="3839100" cy="36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-"/>
            </a:pPr>
            <a:r>
              <a:rPr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RSE experience helps us deal with the new challenges and increased insecurities around software quality that GenAI brings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Char char="-"/>
            </a:pPr>
            <a:r>
              <a:rPr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RSE experience helps sustainably leverage AI for the productivity gains that it promises, while maintaining critical and responsible use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8"/>
          <p:cNvSpPr txBox="1">
            <a:spLocks noGrp="1"/>
          </p:cNvSpPr>
          <p:nvPr>
            <p:ph type="body" idx="1"/>
          </p:nvPr>
        </p:nvSpPr>
        <p:spPr>
          <a:xfrm>
            <a:off x="-6300" y="1152475"/>
            <a:ext cx="4586700" cy="3416400"/>
          </a:xfrm>
          <a:prstGeom prst="rect">
            <a:avLst/>
          </a:prstGeom>
        </p:spPr>
        <p:txBody>
          <a:bodyPr spcFirstLastPara="1" wrap="square" lIns="45725" tIns="22850" rIns="45725" bIns="2285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2100"/>
          </a:p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br>
              <a:rPr lang="en" sz="2100"/>
            </a:br>
            <a:r>
              <a:rPr lang="en" sz="2100"/>
              <a:t>Verifying AI-generated software</a:t>
            </a:r>
            <a:endParaRPr sz="2100"/>
          </a:p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2400"/>
              <a:t>↑</a:t>
            </a:r>
            <a:endParaRPr sz="2400"/>
          </a:p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2100"/>
              <a:t>Designing software</a:t>
            </a:r>
            <a:endParaRPr sz="2100"/>
          </a:p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2400"/>
              <a:t>↑</a:t>
            </a:r>
            <a:endParaRPr sz="2400"/>
          </a:p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2100"/>
              <a:t>Writing code</a:t>
            </a:r>
            <a:endParaRPr sz="2100"/>
          </a:p>
        </p:txBody>
      </p:sp>
      <p:sp>
        <p:nvSpPr>
          <p:cNvPr id="252" name="Google Shape;252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948100" cy="572700"/>
          </a:xfrm>
          <a:prstGeom prst="rect">
            <a:avLst/>
          </a:prstGeom>
        </p:spPr>
        <p:txBody>
          <a:bodyPr spcFirstLastPara="1" wrap="square" lIns="45725" tIns="22850" rIns="45725" bIns="2285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0000"/>
              <a:buFont typeface="Arial"/>
              <a:buNone/>
            </a:pPr>
            <a:r>
              <a:rPr lang="en" sz="2750" b="1">
                <a:solidFill>
                  <a:srgbClr val="176734"/>
                </a:solidFill>
                <a:latin typeface="Poppins"/>
                <a:ea typeface="Poppins"/>
                <a:cs typeface="Poppins"/>
                <a:sym typeface="Poppins"/>
              </a:rPr>
              <a:t>AI is changing the practice of RSEs</a:t>
            </a:r>
            <a:endParaRPr sz="2750" b="1">
              <a:solidFill>
                <a:srgbClr val="17673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38"/>
          <p:cNvSpPr txBox="1">
            <a:spLocks noGrp="1"/>
          </p:cNvSpPr>
          <p:nvPr>
            <p:ph type="body" idx="1"/>
          </p:nvPr>
        </p:nvSpPr>
        <p:spPr>
          <a:xfrm>
            <a:off x="4580400" y="1152475"/>
            <a:ext cx="4563600" cy="3416400"/>
          </a:xfrm>
          <a:prstGeom prst="rect">
            <a:avLst/>
          </a:prstGeom>
        </p:spPr>
        <p:txBody>
          <a:bodyPr spcFirstLastPara="1" wrap="square" lIns="45725" tIns="22850" rIns="45725" bIns="2285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2100" i="1"/>
          </a:p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2100" i="1"/>
              <a:t>Quality / Dependability / Security / Sustainability Engineering</a:t>
            </a:r>
            <a:endParaRPr sz="2100" i="1"/>
          </a:p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2400"/>
              <a:t>↑</a:t>
            </a:r>
            <a:endParaRPr sz="2400"/>
          </a:p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2100" i="1"/>
              <a:t>Software Engineering</a:t>
            </a:r>
            <a:endParaRPr sz="2100" i="1"/>
          </a:p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2400"/>
              <a:t>↑</a:t>
            </a:r>
            <a:endParaRPr sz="2400"/>
          </a:p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2100" i="1"/>
              <a:t>Programming</a:t>
            </a:r>
            <a:endParaRPr sz="2100" i="1"/>
          </a:p>
        </p:txBody>
      </p:sp>
      <p:grpSp>
        <p:nvGrpSpPr>
          <p:cNvPr id="254" name="Google Shape;254;p38"/>
          <p:cNvGrpSpPr/>
          <p:nvPr/>
        </p:nvGrpSpPr>
        <p:grpSpPr>
          <a:xfrm>
            <a:off x="0" y="4887462"/>
            <a:ext cx="9143818" cy="256284"/>
            <a:chOff x="0" y="-57150"/>
            <a:chExt cx="4816592" cy="135000"/>
          </a:xfrm>
        </p:grpSpPr>
        <p:sp>
          <p:nvSpPr>
            <p:cNvPr id="255" name="Google Shape;255;p38"/>
            <p:cNvSpPr/>
            <p:nvPr/>
          </p:nvSpPr>
          <p:spPr>
            <a:xfrm>
              <a:off x="0" y="0"/>
              <a:ext cx="4816592" cy="77719"/>
            </a:xfrm>
            <a:custGeom>
              <a:avLst/>
              <a:gdLst/>
              <a:ahLst/>
              <a:cxnLst/>
              <a:rect l="l" t="t" r="r" b="b"/>
              <a:pathLst>
                <a:path w="4816592" h="77719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7719"/>
                  </a:lnTo>
                  <a:lnTo>
                    <a:pt x="0" y="77719"/>
                  </a:lnTo>
                  <a:close/>
                </a:path>
              </a:pathLst>
            </a:custGeom>
            <a:solidFill>
              <a:srgbClr val="166734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" name="Google Shape;256;p38"/>
            <p:cNvSpPr txBox="1"/>
            <p:nvPr/>
          </p:nvSpPr>
          <p:spPr>
            <a:xfrm>
              <a:off x="0" y="-57150"/>
              <a:ext cx="4816500" cy="13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45725" tIns="22850" rIns="45725" bIns="2285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176734"/>
                </a:solidFill>
                <a:latin typeface="Poppins"/>
                <a:ea typeface="Poppins"/>
                <a:cs typeface="Poppins"/>
                <a:sym typeface="Poppins"/>
              </a:rPr>
              <a:t>AI will not change the value of RSEs</a:t>
            </a:r>
            <a:endParaRPr sz="2500" b="1">
              <a:solidFill>
                <a:srgbClr val="17673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2" name="Google Shape;262;p39"/>
          <p:cNvSpPr txBox="1">
            <a:spLocks noGrp="1"/>
          </p:cNvSpPr>
          <p:nvPr>
            <p:ph type="body" idx="1"/>
          </p:nvPr>
        </p:nvSpPr>
        <p:spPr>
          <a:xfrm>
            <a:off x="311700" y="1140975"/>
            <a:ext cx="8520600" cy="3416400"/>
          </a:xfrm>
          <a:prstGeom prst="rect">
            <a:avLst/>
          </a:prstGeom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2000" b="1">
                <a:latin typeface="Poppins"/>
                <a:ea typeface="Poppins"/>
                <a:cs typeface="Poppins"/>
                <a:sym typeface="Poppins"/>
              </a:rPr>
              <a:t>Previous SE experience is crucial for productivity gains &amp; sustained quality</a:t>
            </a:r>
            <a:endParaRPr sz="20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2000" i="1">
                <a:latin typeface="Poppins"/>
                <a:ea typeface="Poppins"/>
                <a:cs typeface="Poppins"/>
                <a:sym typeface="Poppins"/>
              </a:rPr>
              <a:t>Less experienced developers</a:t>
            </a:r>
            <a:endParaRPr sz="2000" i="1"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55600" algn="l" rtl="0">
              <a:spcBef>
                <a:spcPts val="300"/>
              </a:spcBef>
              <a:spcAft>
                <a:spcPts val="0"/>
              </a:spcAft>
              <a:buSzPts val="2000"/>
              <a:buFont typeface="Poppins"/>
              <a:buChar char="•"/>
            </a:pPr>
            <a:r>
              <a:rPr lang="en" sz="2000">
                <a:latin typeface="Poppins"/>
                <a:ea typeface="Poppins"/>
                <a:cs typeface="Poppins"/>
                <a:sym typeface="Poppins"/>
              </a:rPr>
              <a:t>Significant short term productivity gains [11-13]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55600" algn="l" rtl="0">
              <a:spcBef>
                <a:spcPts val="300"/>
              </a:spcBef>
              <a:spcAft>
                <a:spcPts val="0"/>
              </a:spcAft>
              <a:buSzPts val="2000"/>
              <a:buFont typeface="Poppins"/>
              <a:buChar char="•"/>
            </a:pPr>
            <a:r>
              <a:rPr lang="en" sz="2000">
                <a:latin typeface="Poppins"/>
                <a:ea typeface="Poppins"/>
                <a:cs typeface="Poppins"/>
                <a:sym typeface="Poppins"/>
              </a:rPr>
              <a:t>No skills improvement, dependency on AI tools [11]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55600" algn="l" rtl="0">
              <a:spcBef>
                <a:spcPts val="300"/>
              </a:spcBef>
              <a:spcAft>
                <a:spcPts val="0"/>
              </a:spcAft>
              <a:buSzPts val="2000"/>
              <a:buFont typeface="Poppins"/>
              <a:buChar char="•"/>
            </a:pPr>
            <a:r>
              <a:rPr lang="en" sz="2000">
                <a:latin typeface="Poppins"/>
                <a:ea typeface="Poppins"/>
                <a:cs typeface="Poppins"/>
                <a:sym typeface="Poppins"/>
              </a:rPr>
              <a:t>Without AI, productivity drops and does not recover [11]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2000" i="1">
                <a:latin typeface="Poppins"/>
                <a:ea typeface="Poppins"/>
                <a:cs typeface="Poppins"/>
                <a:sym typeface="Poppins"/>
              </a:rPr>
              <a:t>Experienced developers</a:t>
            </a:r>
            <a:endParaRPr sz="2000" i="1"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55600" algn="l" rtl="0">
              <a:spcBef>
                <a:spcPts val="300"/>
              </a:spcBef>
              <a:spcAft>
                <a:spcPts val="0"/>
              </a:spcAft>
              <a:buSzPts val="2000"/>
              <a:buFont typeface="Poppins"/>
              <a:buChar char="•"/>
            </a:pPr>
            <a:r>
              <a:rPr lang="en" sz="2000">
                <a:latin typeface="Poppins"/>
                <a:ea typeface="Poppins"/>
                <a:cs typeface="Poppins"/>
                <a:sym typeface="Poppins"/>
              </a:rPr>
              <a:t>Smaller, stable and sustained productivity gains [13,16]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55600" algn="l" rtl="0">
              <a:spcBef>
                <a:spcPts val="300"/>
              </a:spcBef>
              <a:spcAft>
                <a:spcPts val="0"/>
              </a:spcAft>
              <a:buSzPts val="2000"/>
              <a:buFont typeface="Poppins"/>
              <a:buChar char="•"/>
            </a:pPr>
            <a:r>
              <a:rPr lang="en" sz="2000">
                <a:latin typeface="Poppins"/>
                <a:ea typeface="Poppins"/>
                <a:cs typeface="Poppins"/>
                <a:sym typeface="Poppins"/>
              </a:rPr>
              <a:t>Critical and selective AI use [15]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55600" algn="l" rtl="0">
              <a:spcBef>
                <a:spcPts val="300"/>
              </a:spcBef>
              <a:spcAft>
                <a:spcPts val="0"/>
              </a:spcAft>
              <a:buSzPts val="2000"/>
              <a:buFont typeface="Poppins"/>
              <a:buChar char="•"/>
            </a:pPr>
            <a:r>
              <a:rPr lang="en" sz="2000">
                <a:latin typeface="Poppins"/>
                <a:ea typeface="Poppins"/>
                <a:cs typeface="Poppins"/>
                <a:sym typeface="Poppins"/>
              </a:rPr>
              <a:t>More distrust of AI-generated results [14]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3" name="Google Shape;263;p39"/>
          <p:cNvSpPr txBox="1"/>
          <p:nvPr/>
        </p:nvSpPr>
        <p:spPr>
          <a:xfrm>
            <a:off x="5763760" y="428466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See also [17,18]</a:t>
            </a:r>
            <a:endParaRPr/>
          </a:p>
        </p:txBody>
      </p:sp>
      <p:grpSp>
        <p:nvGrpSpPr>
          <p:cNvPr id="264" name="Google Shape;264;p39"/>
          <p:cNvGrpSpPr/>
          <p:nvPr/>
        </p:nvGrpSpPr>
        <p:grpSpPr>
          <a:xfrm>
            <a:off x="0" y="4887462"/>
            <a:ext cx="9143818" cy="256284"/>
            <a:chOff x="0" y="-57150"/>
            <a:chExt cx="4816592" cy="135000"/>
          </a:xfrm>
        </p:grpSpPr>
        <p:sp>
          <p:nvSpPr>
            <p:cNvPr id="265" name="Google Shape;265;p39"/>
            <p:cNvSpPr/>
            <p:nvPr/>
          </p:nvSpPr>
          <p:spPr>
            <a:xfrm>
              <a:off x="0" y="0"/>
              <a:ext cx="4816592" cy="77719"/>
            </a:xfrm>
            <a:custGeom>
              <a:avLst/>
              <a:gdLst/>
              <a:ahLst/>
              <a:cxnLst/>
              <a:rect l="l" t="t" r="r" b="b"/>
              <a:pathLst>
                <a:path w="4816592" h="77719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7719"/>
                  </a:lnTo>
                  <a:lnTo>
                    <a:pt x="0" y="77719"/>
                  </a:lnTo>
                  <a:close/>
                </a:path>
              </a:pathLst>
            </a:custGeom>
            <a:solidFill>
              <a:srgbClr val="166734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" name="Google Shape;266;p39"/>
            <p:cNvSpPr txBox="1"/>
            <p:nvPr/>
          </p:nvSpPr>
          <p:spPr>
            <a:xfrm>
              <a:off x="0" y="-57150"/>
              <a:ext cx="4816500" cy="13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0"/>
          <p:cNvSpPr txBox="1">
            <a:spLocks noGrp="1"/>
          </p:cNvSpPr>
          <p:nvPr>
            <p:ph type="title"/>
          </p:nvPr>
        </p:nvSpPr>
        <p:spPr>
          <a:xfrm>
            <a:off x="311700" y="261200"/>
            <a:ext cx="8520600" cy="572700"/>
          </a:xfrm>
          <a:prstGeom prst="rect">
            <a:avLst/>
          </a:prstGeom>
        </p:spPr>
        <p:txBody>
          <a:bodyPr spcFirstLastPara="1" wrap="square" lIns="45725" tIns="22850" rIns="45725" bIns="2285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76734"/>
                </a:solidFill>
                <a:latin typeface="Poppins"/>
                <a:ea typeface="Poppins"/>
                <a:cs typeface="Poppins"/>
                <a:sym typeface="Poppins"/>
              </a:rPr>
              <a:t>AI is not making software engineers redundant</a:t>
            </a:r>
            <a:endParaRPr b="1">
              <a:solidFill>
                <a:srgbClr val="17673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2" name="Google Shape;272;p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45725" tIns="22850" rIns="45725" bIns="22850" anchor="t" anchorCtr="0">
            <a:norm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3" name="Google Shape;273;p40" title="token-budget-cap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3497" y="2268700"/>
            <a:ext cx="2412124" cy="1731351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4" name="Google Shape;274;p40" title="rehiring-wav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374" y="1897400"/>
            <a:ext cx="4400425" cy="2771749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5" name="Google Shape;275;p40" title="ford-rehir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1017725"/>
            <a:ext cx="3416428" cy="83742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6" name="Google Shape;276;p40" title="pric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27973" y="1083050"/>
            <a:ext cx="4721403" cy="101897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7" name="Google Shape;277;p40"/>
          <p:cNvSpPr txBox="1"/>
          <p:nvPr/>
        </p:nvSpPr>
        <p:spPr>
          <a:xfrm>
            <a:off x="235155" y="4221602"/>
            <a:ext cx="8520600" cy="3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Sources: [7-10]</a:t>
            </a:r>
            <a:endParaRPr sz="1500">
              <a:solidFill>
                <a:srgbClr val="000000"/>
              </a:solidFill>
            </a:endParaRPr>
          </a:p>
        </p:txBody>
      </p:sp>
      <p:grpSp>
        <p:nvGrpSpPr>
          <p:cNvPr id="278" name="Google Shape;278;p40"/>
          <p:cNvGrpSpPr/>
          <p:nvPr/>
        </p:nvGrpSpPr>
        <p:grpSpPr>
          <a:xfrm>
            <a:off x="0" y="4887462"/>
            <a:ext cx="9143818" cy="256284"/>
            <a:chOff x="0" y="-57150"/>
            <a:chExt cx="4816592" cy="135000"/>
          </a:xfrm>
        </p:grpSpPr>
        <p:sp>
          <p:nvSpPr>
            <p:cNvPr id="279" name="Google Shape;279;p40"/>
            <p:cNvSpPr/>
            <p:nvPr/>
          </p:nvSpPr>
          <p:spPr>
            <a:xfrm>
              <a:off x="0" y="0"/>
              <a:ext cx="4816592" cy="77719"/>
            </a:xfrm>
            <a:custGeom>
              <a:avLst/>
              <a:gdLst/>
              <a:ahLst/>
              <a:cxnLst/>
              <a:rect l="l" t="t" r="r" b="b"/>
              <a:pathLst>
                <a:path w="4816592" h="77719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7719"/>
                  </a:lnTo>
                  <a:lnTo>
                    <a:pt x="0" y="77719"/>
                  </a:lnTo>
                  <a:close/>
                </a:path>
              </a:pathLst>
            </a:custGeom>
            <a:solidFill>
              <a:srgbClr val="166734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0" name="Google Shape;280;p40"/>
            <p:cNvSpPr txBox="1"/>
            <p:nvPr/>
          </p:nvSpPr>
          <p:spPr>
            <a:xfrm>
              <a:off x="0" y="-57150"/>
              <a:ext cx="4816500" cy="13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45725" tIns="22850" rIns="45725" bIns="2285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76734"/>
                </a:solidFill>
                <a:latin typeface="Poppins"/>
                <a:ea typeface="Poppins"/>
                <a:cs typeface="Poppins"/>
                <a:sym typeface="Poppins"/>
              </a:rPr>
              <a:t>9 themes</a:t>
            </a:r>
            <a:endParaRPr b="1">
              <a:solidFill>
                <a:srgbClr val="17673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6" name="Google Shape;286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45725" tIns="22850" rIns="45725" bIns="22850" anchor="t" anchorCtr="0">
            <a:normAutofit fontScale="55000" lnSpcReduction="1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u="sng">
                <a:solidFill>
                  <a:srgbClr val="007580"/>
                </a:solid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Research Software Engineering in the Age of Generative AI: Building a Community Vision</a:t>
            </a:r>
            <a:r>
              <a:rPr lang="en" sz="2700">
                <a:solidFill>
                  <a:srgbClr val="6F6F6F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endParaRPr sz="2700">
              <a:solidFill>
                <a:srgbClr val="6F6F6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22898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AutoNum type="arabicPeriod"/>
            </a:pPr>
            <a:r>
              <a:rPr lang="en" sz="2700">
                <a:latin typeface="Poppins"/>
                <a:ea typeface="Poppins"/>
                <a:cs typeface="Poppins"/>
                <a:sym typeface="Poppins"/>
              </a:rPr>
              <a:t>Suggesting policies and narratives for research-performing institutions</a:t>
            </a:r>
            <a:endParaRPr sz="2700"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2289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AutoNum type="arabicPeriod"/>
            </a:pPr>
            <a:r>
              <a:rPr lang="en" sz="2700">
                <a:latin typeface="Poppins"/>
                <a:ea typeface="Poppins"/>
                <a:cs typeface="Poppins"/>
                <a:sym typeface="Poppins"/>
              </a:rPr>
              <a:t>Developing a framework to discover, document and address costs, benefits, and risks</a:t>
            </a:r>
            <a:endParaRPr sz="2700"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2289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AutoNum type="arabicPeriod"/>
            </a:pPr>
            <a:r>
              <a:rPr lang="en" sz="2700">
                <a:latin typeface="Poppins"/>
                <a:ea typeface="Poppins"/>
                <a:cs typeface="Poppins"/>
                <a:sym typeface="Poppins"/>
              </a:rPr>
              <a:t>Understanding future incentives around publishing, preserving and crediting software</a:t>
            </a:r>
            <a:endParaRPr sz="2700"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2289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AutoNum type="arabicPeriod"/>
            </a:pPr>
            <a:r>
              <a:rPr lang="en" sz="2700">
                <a:latin typeface="Poppins"/>
                <a:ea typeface="Poppins"/>
                <a:cs typeface="Poppins"/>
                <a:sym typeface="Poppins"/>
              </a:rPr>
              <a:t>Verifying and validating research software</a:t>
            </a:r>
            <a:endParaRPr sz="2700"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2289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AutoNum type="arabicPeriod"/>
            </a:pPr>
            <a:r>
              <a:rPr lang="en" sz="2700">
                <a:latin typeface="Poppins"/>
                <a:ea typeface="Poppins"/>
                <a:cs typeface="Poppins"/>
                <a:sym typeface="Poppins"/>
              </a:rPr>
              <a:t>Defining pathways for the evolution of the research software engineers (RSE) role</a:t>
            </a:r>
            <a:endParaRPr sz="2700"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2289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AutoNum type="arabicPeriod"/>
            </a:pPr>
            <a:r>
              <a:rPr lang="en" sz="2700">
                <a:latin typeface="Poppins"/>
                <a:ea typeface="Poppins"/>
                <a:cs typeface="Poppins"/>
                <a:sym typeface="Poppins"/>
              </a:rPr>
              <a:t>Identifying and developing necessary training</a:t>
            </a:r>
            <a:endParaRPr sz="2700"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2289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AutoNum type="arabicPeriod"/>
            </a:pPr>
            <a:r>
              <a:rPr lang="en" sz="2700">
                <a:latin typeface="Poppins"/>
                <a:ea typeface="Poppins"/>
                <a:cs typeface="Poppins"/>
                <a:sym typeface="Poppins"/>
              </a:rPr>
              <a:t>Developing a playbook for RSE managers and open-source software project leaders</a:t>
            </a:r>
            <a:endParaRPr sz="2700"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2289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AutoNum type="arabicPeriod"/>
            </a:pPr>
            <a:r>
              <a:rPr lang="en" sz="2700">
                <a:latin typeface="Poppins"/>
                <a:ea typeface="Poppins"/>
                <a:cs typeface="Poppins"/>
                <a:sym typeface="Poppins"/>
              </a:rPr>
              <a:t>Making GenAI accessible to all</a:t>
            </a:r>
            <a:endParaRPr sz="2700"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2289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AutoNum type="arabicPeriod"/>
            </a:pPr>
            <a:r>
              <a:rPr lang="en" sz="2700">
                <a:latin typeface="Poppins"/>
                <a:ea typeface="Poppins"/>
                <a:cs typeface="Poppins"/>
                <a:sym typeface="Poppins"/>
              </a:rPr>
              <a:t>Collaborating together across people, community, and disciplines, not just with AI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7" name="Google Shape;287;p41"/>
          <p:cNvGrpSpPr/>
          <p:nvPr/>
        </p:nvGrpSpPr>
        <p:grpSpPr>
          <a:xfrm>
            <a:off x="0" y="4887462"/>
            <a:ext cx="9143818" cy="256284"/>
            <a:chOff x="0" y="-57150"/>
            <a:chExt cx="4816592" cy="135000"/>
          </a:xfrm>
        </p:grpSpPr>
        <p:sp>
          <p:nvSpPr>
            <p:cNvPr id="288" name="Google Shape;288;p41"/>
            <p:cNvSpPr/>
            <p:nvPr/>
          </p:nvSpPr>
          <p:spPr>
            <a:xfrm>
              <a:off x="0" y="0"/>
              <a:ext cx="4816592" cy="77719"/>
            </a:xfrm>
            <a:custGeom>
              <a:avLst/>
              <a:gdLst/>
              <a:ahLst/>
              <a:cxnLst/>
              <a:rect l="l" t="t" r="r" b="b"/>
              <a:pathLst>
                <a:path w="4816592" h="77719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7719"/>
                  </a:lnTo>
                  <a:lnTo>
                    <a:pt x="0" y="77719"/>
                  </a:lnTo>
                  <a:close/>
                </a:path>
              </a:pathLst>
            </a:custGeom>
            <a:solidFill>
              <a:srgbClr val="166734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9" name="Google Shape;289;p41"/>
            <p:cNvSpPr txBox="1"/>
            <p:nvPr/>
          </p:nvSpPr>
          <p:spPr>
            <a:xfrm>
              <a:off x="0" y="-57150"/>
              <a:ext cx="4816500" cy="13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2"/>
          <p:cNvSpPr txBox="1">
            <a:spLocks noGrp="1"/>
          </p:cNvSpPr>
          <p:nvPr>
            <p:ph type="body" idx="1"/>
          </p:nvPr>
        </p:nvSpPr>
        <p:spPr>
          <a:xfrm>
            <a:off x="7375100" y="1152475"/>
            <a:ext cx="1457100" cy="3416400"/>
          </a:xfrm>
          <a:prstGeom prst="rect">
            <a:avLst/>
          </a:prstGeom>
        </p:spPr>
        <p:txBody>
          <a:bodyPr spcFirstLastPara="1" wrap="square" lIns="45725" tIns="22850" rIns="45725" bIns="22850" anchor="t" anchorCtr="0">
            <a:norm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AI Carpentry Teaching Discussion</a:t>
            </a:r>
            <a:endParaRPr/>
          </a:p>
        </p:txBody>
      </p:sp>
      <p:pic>
        <p:nvPicPr>
          <p:cNvPr id="295" name="Google Shape;295;p42" title="Screenshot 2026-08-31 at 10.32.29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" y="0"/>
            <a:ext cx="7209164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6" name="Google Shape;296;p42"/>
          <p:cNvCxnSpPr/>
          <p:nvPr/>
        </p:nvCxnSpPr>
        <p:spPr>
          <a:xfrm>
            <a:off x="7326350" y="368000"/>
            <a:ext cx="609300" cy="573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176734"/>
                </a:solidFill>
                <a:latin typeface="Poppins"/>
                <a:ea typeface="Poppins"/>
                <a:cs typeface="Poppins"/>
                <a:sym typeface="Poppins"/>
              </a:rPr>
              <a:t>9 themes - What are you working on?</a:t>
            </a:r>
            <a:endParaRPr sz="2500" b="1">
              <a:solidFill>
                <a:srgbClr val="17673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2" name="Google Shape;302;p4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If you or your organisation has an initiative related to one or more of these themes (whether already underway, in development, or at an early stage), please</a:t>
            </a:r>
            <a:r>
              <a:rPr lang="en">
                <a:solidFill>
                  <a:srgbClr val="6F6F6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b="1" u="sng">
                <a:solidFill>
                  <a:srgbClr val="007580"/>
                </a:solid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share it through this short form</a:t>
            </a:r>
            <a:r>
              <a:rPr lang="en">
                <a:solidFill>
                  <a:srgbClr val="6F6F6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b="1">
                <a:latin typeface="Poppins"/>
                <a:ea typeface="Poppins"/>
                <a:cs typeface="Poppins"/>
                <a:sym typeface="Poppins"/>
              </a:rPr>
              <a:t>by 16 Sept. 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Indicate the relevant theme(s), identify a specific pilot project where applicable, and choose whether the information you provide can be shared publicly.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Survey goals: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Poppins"/>
              <a:buChar char="•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Share publicly who is working on what, possible connections, gaps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"/>
              <a:buChar char="•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For use in  upcoming series of ReSA webinars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03" name="Google Shape;303;p43"/>
          <p:cNvGrpSpPr/>
          <p:nvPr/>
        </p:nvGrpSpPr>
        <p:grpSpPr>
          <a:xfrm>
            <a:off x="0" y="4887462"/>
            <a:ext cx="9143818" cy="256284"/>
            <a:chOff x="0" y="-57150"/>
            <a:chExt cx="4816592" cy="135000"/>
          </a:xfrm>
        </p:grpSpPr>
        <p:sp>
          <p:nvSpPr>
            <p:cNvPr id="304" name="Google Shape;304;p43"/>
            <p:cNvSpPr/>
            <p:nvPr/>
          </p:nvSpPr>
          <p:spPr>
            <a:xfrm>
              <a:off x="0" y="0"/>
              <a:ext cx="4816592" cy="77719"/>
            </a:xfrm>
            <a:custGeom>
              <a:avLst/>
              <a:gdLst/>
              <a:ahLst/>
              <a:cxnLst/>
              <a:rect l="l" t="t" r="r" b="b"/>
              <a:pathLst>
                <a:path w="4816592" h="77719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7719"/>
                  </a:lnTo>
                  <a:lnTo>
                    <a:pt x="0" y="77719"/>
                  </a:lnTo>
                  <a:close/>
                </a:path>
              </a:pathLst>
            </a:custGeom>
            <a:solidFill>
              <a:srgbClr val="166734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5" name="Google Shape;305;p43"/>
            <p:cNvSpPr txBox="1"/>
            <p:nvPr/>
          </p:nvSpPr>
          <p:spPr>
            <a:xfrm>
              <a:off x="0" y="-57150"/>
              <a:ext cx="4816500" cy="13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4"/>
          <p:cNvSpPr txBox="1"/>
          <p:nvPr/>
        </p:nvSpPr>
        <p:spPr>
          <a:xfrm>
            <a:off x="676246" y="278810"/>
            <a:ext cx="7791600" cy="11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" sz="3400" b="1" i="0" u="none" strike="noStrike" cap="none">
                <a:solidFill>
                  <a:srgbClr val="166734"/>
                </a:solidFill>
                <a:latin typeface="Poppins"/>
                <a:ea typeface="Poppins"/>
                <a:cs typeface="Poppins"/>
                <a:sym typeface="Poppins"/>
              </a:rPr>
              <a:t>How ReSA </a:t>
            </a:r>
            <a:r>
              <a:rPr lang="en" sz="3400" b="1" i="0" u="none" strike="noStrike" cap="none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Works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415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endParaRPr sz="3300" b="1" i="0" u="none" strike="noStrike" cap="none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8307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endParaRPr sz="3300" b="1" i="0" u="none" strike="noStrike" cap="none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1" name="Google Shape;311;p44"/>
          <p:cNvSpPr/>
          <p:nvPr/>
        </p:nvSpPr>
        <p:spPr>
          <a:xfrm>
            <a:off x="7768453" y="212230"/>
            <a:ext cx="1084164" cy="479112"/>
          </a:xfrm>
          <a:custGeom>
            <a:avLst/>
            <a:gdLst/>
            <a:ahLst/>
            <a:cxnLst/>
            <a:rect l="l" t="t" r="r" b="b"/>
            <a:pathLst>
              <a:path w="2168328" h="958224" extrusionOk="0">
                <a:moveTo>
                  <a:pt x="0" y="0"/>
                </a:moveTo>
                <a:lnTo>
                  <a:pt x="2168328" y="0"/>
                </a:lnTo>
                <a:lnTo>
                  <a:pt x="2168328" y="958224"/>
                </a:lnTo>
                <a:lnTo>
                  <a:pt x="0" y="9582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6520" t="-33041" r="-13400" b="-12391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312" name="Google Shape;312;p44"/>
          <p:cNvGrpSpPr/>
          <p:nvPr/>
        </p:nvGrpSpPr>
        <p:grpSpPr>
          <a:xfrm>
            <a:off x="63" y="4719195"/>
            <a:ext cx="9143864" cy="838694"/>
            <a:chOff x="0" y="189593"/>
            <a:chExt cx="5864459" cy="537900"/>
          </a:xfrm>
        </p:grpSpPr>
        <p:sp>
          <p:nvSpPr>
            <p:cNvPr id="313" name="Google Shape;313;p44"/>
            <p:cNvSpPr/>
            <p:nvPr/>
          </p:nvSpPr>
          <p:spPr>
            <a:xfrm>
              <a:off x="0" y="227689"/>
              <a:ext cx="5864459" cy="461727"/>
            </a:xfrm>
            <a:custGeom>
              <a:avLst/>
              <a:gdLst/>
              <a:ahLst/>
              <a:cxnLst/>
              <a:rect l="l" t="t" r="r" b="b"/>
              <a:pathLst>
                <a:path w="5864459" h="461727" extrusionOk="0">
                  <a:moveTo>
                    <a:pt x="0" y="0"/>
                  </a:moveTo>
                  <a:lnTo>
                    <a:pt x="5864459" y="0"/>
                  </a:lnTo>
                  <a:lnTo>
                    <a:pt x="5864459" y="461727"/>
                  </a:lnTo>
                  <a:lnTo>
                    <a:pt x="0" y="461727"/>
                  </a:lnTo>
                  <a:close/>
                </a:path>
              </a:pathLst>
            </a:custGeom>
            <a:solidFill>
              <a:srgbClr val="166734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4" name="Google Shape;314;p44"/>
            <p:cNvSpPr txBox="1"/>
            <p:nvPr/>
          </p:nvSpPr>
          <p:spPr>
            <a:xfrm>
              <a:off x="40" y="189593"/>
              <a:ext cx="5864400" cy="53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875" tIns="20875" rIns="20875" bIns="20875" anchor="ctr" anchorCtr="0">
              <a:noAutofit/>
            </a:bodyPr>
            <a:lstStyle/>
            <a:p>
              <a:pPr marL="0" marR="0" lvl="0" indent="0" algn="ctr" rtl="0">
                <a:lnSpc>
                  <a:spcPct val="225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5" name="Google Shape;315;p44"/>
          <p:cNvSpPr/>
          <p:nvPr/>
        </p:nvSpPr>
        <p:spPr>
          <a:xfrm>
            <a:off x="1642623" y="956528"/>
            <a:ext cx="6667912" cy="3515017"/>
          </a:xfrm>
          <a:custGeom>
            <a:avLst/>
            <a:gdLst/>
            <a:ahLst/>
            <a:cxnLst/>
            <a:rect l="l" t="t" r="r" b="b"/>
            <a:pathLst>
              <a:path w="19058364" h="7361293" extrusionOk="0">
                <a:moveTo>
                  <a:pt x="0" y="0"/>
                </a:moveTo>
                <a:lnTo>
                  <a:pt x="19058364" y="0"/>
                </a:lnTo>
                <a:lnTo>
                  <a:pt x="19058364" y="7361293"/>
                </a:lnTo>
                <a:lnTo>
                  <a:pt x="0" y="73612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16" name="Google Shape;316;p44"/>
          <p:cNvSpPr txBox="1"/>
          <p:nvPr/>
        </p:nvSpPr>
        <p:spPr>
          <a:xfrm>
            <a:off x="1156452" y="4008496"/>
            <a:ext cx="869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Markets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44"/>
          <p:cNvSpPr txBox="1"/>
          <p:nvPr/>
        </p:nvSpPr>
        <p:spPr>
          <a:xfrm>
            <a:off x="3243147" y="4008496"/>
            <a:ext cx="869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Markets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44"/>
          <p:cNvSpPr txBox="1"/>
          <p:nvPr/>
        </p:nvSpPr>
        <p:spPr>
          <a:xfrm>
            <a:off x="5329488" y="4008496"/>
            <a:ext cx="869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Markets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44"/>
          <p:cNvSpPr txBox="1"/>
          <p:nvPr/>
        </p:nvSpPr>
        <p:spPr>
          <a:xfrm>
            <a:off x="7415830" y="4008496"/>
            <a:ext cx="869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Markets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5"/>
          <p:cNvSpPr txBox="1"/>
          <p:nvPr/>
        </p:nvSpPr>
        <p:spPr>
          <a:xfrm>
            <a:off x="545671" y="567610"/>
            <a:ext cx="7791600" cy="11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" sz="3000" b="1" i="0" u="none" strike="noStrike" cap="none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ReSA</a:t>
            </a:r>
            <a:r>
              <a:rPr lang="en" sz="3000" b="1" i="0" u="none" strike="noStrike" cap="none">
                <a:solidFill>
                  <a:srgbClr val="16673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3000" b="1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Forums</a:t>
            </a:r>
            <a:endParaRPr sz="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4153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endParaRPr sz="3300" b="1" i="0" u="none" strike="noStrike" cap="none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8307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endParaRPr sz="3300" b="1" i="0" u="none" strike="noStrike" cap="none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5" name="Google Shape;325;p45"/>
          <p:cNvSpPr/>
          <p:nvPr/>
        </p:nvSpPr>
        <p:spPr>
          <a:xfrm>
            <a:off x="7768453" y="212230"/>
            <a:ext cx="1084164" cy="479112"/>
          </a:xfrm>
          <a:custGeom>
            <a:avLst/>
            <a:gdLst/>
            <a:ahLst/>
            <a:cxnLst/>
            <a:rect l="l" t="t" r="r" b="b"/>
            <a:pathLst>
              <a:path w="2168328" h="958224" extrusionOk="0">
                <a:moveTo>
                  <a:pt x="0" y="0"/>
                </a:moveTo>
                <a:lnTo>
                  <a:pt x="2168328" y="0"/>
                </a:lnTo>
                <a:lnTo>
                  <a:pt x="2168328" y="958224"/>
                </a:lnTo>
                <a:lnTo>
                  <a:pt x="0" y="9582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6520" t="-33041" r="-13400" b="-12391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26" name="Google Shape;326;p45"/>
          <p:cNvSpPr txBox="1"/>
          <p:nvPr/>
        </p:nvSpPr>
        <p:spPr>
          <a:xfrm>
            <a:off x="676250" y="1019900"/>
            <a:ext cx="4226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45"/>
          <p:cNvSpPr txBox="1"/>
          <p:nvPr/>
        </p:nvSpPr>
        <p:spPr>
          <a:xfrm>
            <a:off x="545675" y="1425163"/>
            <a:ext cx="7520700" cy="28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spAutoFit/>
          </a:bodyPr>
          <a:lstStyle/>
          <a:p>
            <a:pPr marL="228600" lvl="0" indent="-254000" algn="l" rtl="0">
              <a:spcBef>
                <a:spcPts val="0"/>
              </a:spcBef>
              <a:spcAft>
                <a:spcPts val="0"/>
              </a:spcAft>
              <a:buClr>
                <a:srgbClr val="1B3A57"/>
              </a:buClr>
              <a:buSzPts val="2200"/>
              <a:buFont typeface="Poppins"/>
              <a:buChar char="●"/>
            </a:pPr>
            <a:r>
              <a:rPr lang="en" sz="22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ReSA convenes forums for research software </a:t>
            </a:r>
            <a:r>
              <a:rPr lang="en" sz="2200" u="sng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funders</a:t>
            </a:r>
            <a:r>
              <a:rPr lang="en" sz="22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; </a:t>
            </a:r>
            <a:r>
              <a:rPr lang="en" sz="2200" u="sng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infrastructure providers</a:t>
            </a:r>
            <a:r>
              <a:rPr lang="en" sz="22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; </a:t>
            </a:r>
            <a:r>
              <a:rPr lang="en" sz="2200" u="sng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policymakers</a:t>
            </a:r>
            <a:r>
              <a:rPr lang="en" sz="22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; </a:t>
            </a:r>
            <a:r>
              <a:rPr lang="en" sz="2200" u="sng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publishers</a:t>
            </a:r>
            <a:r>
              <a:rPr lang="en" sz="22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; </a:t>
            </a:r>
            <a:r>
              <a:rPr lang="en" sz="2200" u="sng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skills and training</a:t>
            </a:r>
            <a:r>
              <a:rPr lang="en" sz="22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; and </a:t>
            </a:r>
            <a:r>
              <a:rPr lang="en" sz="2200" u="sng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metascience</a:t>
            </a:r>
            <a:r>
              <a:rPr lang="en" sz="22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endParaRPr sz="220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254000" algn="l" rtl="0">
              <a:spcBef>
                <a:spcPts val="0"/>
              </a:spcBef>
              <a:spcAft>
                <a:spcPts val="0"/>
              </a:spcAft>
              <a:buClr>
                <a:srgbClr val="1B3A57"/>
              </a:buClr>
              <a:buSzPts val="2200"/>
              <a:buFont typeface="Poppins"/>
              <a:buChar char="●"/>
            </a:pPr>
            <a:r>
              <a:rPr lang="en" sz="22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Secretariat for the </a:t>
            </a:r>
            <a:r>
              <a:rPr lang="en" sz="2200" u="sng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International Council of RSE Associations</a:t>
            </a:r>
            <a:r>
              <a:rPr lang="en" sz="22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; and the </a:t>
            </a:r>
            <a:r>
              <a:rPr lang="en" sz="2200" u="sng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Amsterdam Declaration on Research Software Sustainability (ADORE.software)</a:t>
            </a:r>
            <a:r>
              <a:rPr lang="en" sz="22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endParaRPr sz="220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28" name="Google Shape;328;p45"/>
          <p:cNvGrpSpPr/>
          <p:nvPr/>
        </p:nvGrpSpPr>
        <p:grpSpPr>
          <a:xfrm>
            <a:off x="0" y="4813309"/>
            <a:ext cx="9143818" cy="492377"/>
            <a:chOff x="0" y="-57150"/>
            <a:chExt cx="4816592" cy="774300"/>
          </a:xfrm>
        </p:grpSpPr>
        <p:sp>
          <p:nvSpPr>
            <p:cNvPr id="329" name="Google Shape;329;p45"/>
            <p:cNvSpPr/>
            <p:nvPr/>
          </p:nvSpPr>
          <p:spPr>
            <a:xfrm>
              <a:off x="0" y="0"/>
              <a:ext cx="4816592" cy="717012"/>
            </a:xfrm>
            <a:custGeom>
              <a:avLst/>
              <a:gdLst/>
              <a:ahLst/>
              <a:cxnLst/>
              <a:rect l="l" t="t" r="r" b="b"/>
              <a:pathLst>
                <a:path w="4816592" h="71701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17012"/>
                  </a:lnTo>
                  <a:lnTo>
                    <a:pt x="0" y="717012"/>
                  </a:lnTo>
                  <a:close/>
                </a:path>
              </a:pathLst>
            </a:custGeom>
            <a:solidFill>
              <a:srgbClr val="1E6A38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0" name="Google Shape;330;p45"/>
            <p:cNvSpPr txBox="1"/>
            <p:nvPr/>
          </p:nvSpPr>
          <p:spPr>
            <a:xfrm>
              <a:off x="0" y="-57150"/>
              <a:ext cx="4816500" cy="774300"/>
            </a:xfrm>
            <a:prstGeom prst="rect">
              <a:avLst/>
            </a:prstGeom>
            <a:solidFill>
              <a:srgbClr val="1E6A38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6"/>
          <p:cNvSpPr txBox="1"/>
          <p:nvPr/>
        </p:nvSpPr>
        <p:spPr>
          <a:xfrm>
            <a:off x="476921" y="278810"/>
            <a:ext cx="7791600" cy="3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307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" sz="3000" b="1">
                <a:solidFill>
                  <a:srgbClr val="1E6A38"/>
                </a:solidFill>
                <a:latin typeface="Poppins"/>
                <a:ea typeface="Poppins"/>
                <a:cs typeface="Poppins"/>
                <a:sym typeface="Poppins"/>
              </a:rPr>
              <a:t>Advancing research software policy </a:t>
            </a:r>
            <a:endParaRPr sz="3000" b="1" i="0" u="none" strike="noStrike" cap="none">
              <a:solidFill>
                <a:srgbClr val="1E6A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6" name="Google Shape;336;p46"/>
          <p:cNvSpPr/>
          <p:nvPr/>
        </p:nvSpPr>
        <p:spPr>
          <a:xfrm>
            <a:off x="7768453" y="212230"/>
            <a:ext cx="1084164" cy="479112"/>
          </a:xfrm>
          <a:custGeom>
            <a:avLst/>
            <a:gdLst/>
            <a:ahLst/>
            <a:cxnLst/>
            <a:rect l="l" t="t" r="r" b="b"/>
            <a:pathLst>
              <a:path w="2168328" h="958224" extrusionOk="0">
                <a:moveTo>
                  <a:pt x="0" y="0"/>
                </a:moveTo>
                <a:lnTo>
                  <a:pt x="2168328" y="0"/>
                </a:lnTo>
                <a:lnTo>
                  <a:pt x="2168328" y="958224"/>
                </a:lnTo>
                <a:lnTo>
                  <a:pt x="0" y="9582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6520" t="-33041" r="-13400" b="-12391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37" name="Google Shape;337;p46"/>
          <p:cNvSpPr txBox="1"/>
          <p:nvPr/>
        </p:nvSpPr>
        <p:spPr>
          <a:xfrm>
            <a:off x="476925" y="1237288"/>
            <a:ext cx="5453700" cy="24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spAutoFit/>
          </a:bodyPr>
          <a:lstStyle/>
          <a:p>
            <a:pPr marL="228600" lvl="0" indent="-209550" algn="l" rtl="0">
              <a:spcBef>
                <a:spcPts val="0"/>
              </a:spcBef>
              <a:spcAft>
                <a:spcPts val="0"/>
              </a:spcAft>
              <a:buClr>
                <a:srgbClr val="1B3A57"/>
              </a:buClr>
              <a:buSzPts val="1500"/>
              <a:buFont typeface="Poppins"/>
              <a:buChar char="●"/>
            </a:pPr>
            <a:r>
              <a:rPr lang="en" sz="15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OECD workshop on </a:t>
            </a:r>
            <a:r>
              <a:rPr lang="en" sz="1500" u="sng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Policies for research software in the age of artificial intelligence</a:t>
            </a:r>
            <a:r>
              <a:rPr lang="en" sz="15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. ReSA's </a:t>
            </a:r>
            <a:r>
              <a:rPr lang="en" sz="1500" u="sng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Research Software Policy Forum</a:t>
            </a:r>
            <a:r>
              <a:rPr lang="en" sz="15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 is continuing aligned discussions.</a:t>
            </a:r>
            <a:endParaRPr sz="150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50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2095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1B3A57"/>
              </a:buClr>
              <a:buSzPts val="1500"/>
              <a:buFont typeface="Poppins"/>
              <a:buChar char="●"/>
            </a:pPr>
            <a:r>
              <a:rPr lang="en" sz="1500" u="sng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Amsterdam Declaration on Funding Research Software Sustainability (ADORE.software)</a:t>
            </a:r>
            <a:r>
              <a:rPr lang="en" sz="15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 - Dutch signatories recently shared implementation experiences and identified next steps in this </a:t>
            </a:r>
            <a:r>
              <a:rPr lang="en" sz="1500" u="sng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blog post</a:t>
            </a:r>
            <a:r>
              <a:rPr lang="en" sz="15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endParaRPr sz="150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38" name="Google Shape;338;p46"/>
          <p:cNvGrpSpPr/>
          <p:nvPr/>
        </p:nvGrpSpPr>
        <p:grpSpPr>
          <a:xfrm>
            <a:off x="0" y="4922097"/>
            <a:ext cx="9143818" cy="383588"/>
            <a:chOff x="0" y="-57150"/>
            <a:chExt cx="4816592" cy="774300"/>
          </a:xfrm>
        </p:grpSpPr>
        <p:sp>
          <p:nvSpPr>
            <p:cNvPr id="339" name="Google Shape;339;p46"/>
            <p:cNvSpPr/>
            <p:nvPr/>
          </p:nvSpPr>
          <p:spPr>
            <a:xfrm>
              <a:off x="0" y="0"/>
              <a:ext cx="4816592" cy="717012"/>
            </a:xfrm>
            <a:custGeom>
              <a:avLst/>
              <a:gdLst/>
              <a:ahLst/>
              <a:cxnLst/>
              <a:rect l="l" t="t" r="r" b="b"/>
              <a:pathLst>
                <a:path w="4816592" h="71701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17012"/>
                  </a:lnTo>
                  <a:lnTo>
                    <a:pt x="0" y="717012"/>
                  </a:lnTo>
                  <a:close/>
                </a:path>
              </a:pathLst>
            </a:custGeom>
            <a:solidFill>
              <a:srgbClr val="1B3A57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" name="Google Shape;340;p46"/>
            <p:cNvSpPr txBox="1"/>
            <p:nvPr/>
          </p:nvSpPr>
          <p:spPr>
            <a:xfrm>
              <a:off x="0" y="-57150"/>
              <a:ext cx="4816500" cy="774300"/>
            </a:xfrm>
            <a:prstGeom prst="rect">
              <a:avLst/>
            </a:prstGeom>
            <a:solidFill>
              <a:srgbClr val="1B3A57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41" name="Google Shape;341;p46" title="adore_hu_b811c31f68a0eb60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62012" y="2816437"/>
            <a:ext cx="2392236" cy="1794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46" title="OECD-workshop.jpe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62012" y="785775"/>
            <a:ext cx="2392238" cy="1794175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46"/>
          <p:cNvSpPr txBox="1"/>
          <p:nvPr/>
        </p:nvSpPr>
        <p:spPr>
          <a:xfrm>
            <a:off x="6262013" y="4610625"/>
            <a:ext cx="23922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i="1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Image credit: Netherlands eScience Center</a:t>
            </a:r>
            <a:endParaRPr sz="700" i="1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7"/>
          <p:cNvSpPr/>
          <p:nvPr/>
        </p:nvSpPr>
        <p:spPr>
          <a:xfrm>
            <a:off x="7768453" y="212230"/>
            <a:ext cx="1215696" cy="537239"/>
          </a:xfrm>
          <a:custGeom>
            <a:avLst/>
            <a:gdLst/>
            <a:ahLst/>
            <a:cxnLst/>
            <a:rect l="l" t="t" r="r" b="b"/>
            <a:pathLst>
              <a:path w="2431392" h="1074477" extrusionOk="0">
                <a:moveTo>
                  <a:pt x="0" y="0"/>
                </a:moveTo>
                <a:lnTo>
                  <a:pt x="2431392" y="0"/>
                </a:lnTo>
                <a:lnTo>
                  <a:pt x="2431392" y="1074477"/>
                </a:lnTo>
                <a:lnTo>
                  <a:pt x="0" y="10744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6520" t="-33041" r="-13400" b="-12391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49" name="Google Shape;349;p47"/>
          <p:cNvSpPr txBox="1"/>
          <p:nvPr/>
        </p:nvSpPr>
        <p:spPr>
          <a:xfrm>
            <a:off x="476925" y="1419975"/>
            <a:ext cx="5161800" cy="30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spAutoFit/>
          </a:bodyPr>
          <a:lstStyle/>
          <a:p>
            <a:pPr marL="228600" lvl="0" indent="-209550" algn="l" rtl="0">
              <a:spcBef>
                <a:spcPts val="0"/>
              </a:spcBef>
              <a:spcAft>
                <a:spcPts val="0"/>
              </a:spcAft>
              <a:buClr>
                <a:srgbClr val="1B3A57"/>
              </a:buClr>
              <a:buSzPts val="1500"/>
              <a:buFont typeface="Poppins"/>
              <a:buChar char="●"/>
            </a:pPr>
            <a:r>
              <a:rPr lang="en" sz="15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CHORUS &amp; ReSA webinar </a:t>
            </a:r>
            <a:r>
              <a:rPr lang="en" sz="1500" u="sng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Embedding Research Software into Scholarly Publishing</a:t>
            </a:r>
            <a:r>
              <a:rPr lang="en" sz="15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 discussed progress in improving software citation, reproducibility, and recognition.</a:t>
            </a:r>
            <a:endParaRPr sz="150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209550" algn="l" rtl="0">
              <a:spcBef>
                <a:spcPts val="0"/>
              </a:spcBef>
              <a:spcAft>
                <a:spcPts val="0"/>
              </a:spcAft>
              <a:buClr>
                <a:srgbClr val="1B3A57"/>
              </a:buClr>
              <a:buSzPts val="1500"/>
              <a:buFont typeface="Poppins"/>
              <a:buChar char="●"/>
            </a:pPr>
            <a:r>
              <a:rPr lang="en" sz="1500" u="sng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Research Software Infrastructure (RSI) Forum</a:t>
            </a:r>
            <a:r>
              <a:rPr lang="en" sz="15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 WG on Making Software Citation Easy and Useful addressed metadata, credit attribution, and machine actionable software citation in this </a:t>
            </a:r>
            <a:r>
              <a:rPr lang="en" sz="1500" u="sng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blog post</a:t>
            </a:r>
            <a:r>
              <a:rPr lang="en" sz="15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50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209550" algn="l" rtl="0">
              <a:spcBef>
                <a:spcPts val="0"/>
              </a:spcBef>
              <a:spcAft>
                <a:spcPts val="0"/>
              </a:spcAft>
              <a:buClr>
                <a:srgbClr val="1B3A57"/>
              </a:buClr>
              <a:buSzPts val="1500"/>
              <a:buFont typeface="Poppins"/>
              <a:buChar char="●"/>
            </a:pPr>
            <a:r>
              <a:rPr lang="en" sz="15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Two new </a:t>
            </a:r>
            <a:r>
              <a:rPr lang="en" sz="1500" u="sng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Publishing Research Software (PubSoft) Forum</a:t>
            </a:r>
            <a:r>
              <a:rPr lang="en" sz="15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 WGs on peer review of code in publications and separating data and code in open-science policies.</a:t>
            </a:r>
            <a:endParaRPr sz="150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0" name="Google Shape;350;p47"/>
          <p:cNvSpPr txBox="1"/>
          <p:nvPr/>
        </p:nvSpPr>
        <p:spPr>
          <a:xfrm>
            <a:off x="476925" y="278812"/>
            <a:ext cx="70710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" sz="3000" b="1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Research software citation &amp; publishing</a:t>
            </a:r>
            <a:endParaRPr sz="3000" b="1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51" name="Google Shape;351;p47"/>
          <p:cNvGrpSpPr/>
          <p:nvPr/>
        </p:nvGrpSpPr>
        <p:grpSpPr>
          <a:xfrm>
            <a:off x="0" y="5006839"/>
            <a:ext cx="9143818" cy="298802"/>
            <a:chOff x="0" y="-57150"/>
            <a:chExt cx="4816592" cy="774300"/>
          </a:xfrm>
        </p:grpSpPr>
        <p:sp>
          <p:nvSpPr>
            <p:cNvPr id="352" name="Google Shape;352;p47"/>
            <p:cNvSpPr/>
            <p:nvPr/>
          </p:nvSpPr>
          <p:spPr>
            <a:xfrm>
              <a:off x="0" y="0"/>
              <a:ext cx="4816592" cy="717012"/>
            </a:xfrm>
            <a:custGeom>
              <a:avLst/>
              <a:gdLst/>
              <a:ahLst/>
              <a:cxnLst/>
              <a:rect l="l" t="t" r="r" b="b"/>
              <a:pathLst>
                <a:path w="4816592" h="71701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17012"/>
                  </a:lnTo>
                  <a:lnTo>
                    <a:pt x="0" y="717012"/>
                  </a:lnTo>
                  <a:close/>
                </a:path>
              </a:pathLst>
            </a:custGeom>
            <a:solidFill>
              <a:srgbClr val="1E6A38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3" name="Google Shape;353;p47"/>
            <p:cNvSpPr txBox="1"/>
            <p:nvPr/>
          </p:nvSpPr>
          <p:spPr>
            <a:xfrm>
              <a:off x="0" y="-57150"/>
              <a:ext cx="4816500" cy="774300"/>
            </a:xfrm>
            <a:prstGeom prst="rect">
              <a:avLst/>
            </a:prstGeom>
            <a:solidFill>
              <a:srgbClr val="1E6A38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54" name="Google Shape;354;p47" title="Screenshot 2026-08-20 at 2.46.23 PM.png">
            <a:hlinkClick r:id="rId4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57800" y="1890100"/>
            <a:ext cx="3326349" cy="197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8"/>
          <p:cNvSpPr txBox="1"/>
          <p:nvPr/>
        </p:nvSpPr>
        <p:spPr>
          <a:xfrm>
            <a:off x="476921" y="278810"/>
            <a:ext cx="7791600" cy="3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307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" sz="3000" b="1">
                <a:solidFill>
                  <a:srgbClr val="1E6A38"/>
                </a:solidFill>
                <a:latin typeface="Poppins"/>
                <a:ea typeface="Poppins"/>
                <a:cs typeface="Poppins"/>
                <a:sym typeface="Poppins"/>
              </a:rPr>
              <a:t>Partnerships &amp; global engagement</a:t>
            </a:r>
            <a:endParaRPr sz="3000" b="1" i="0" u="none" strike="noStrike" cap="none">
              <a:solidFill>
                <a:srgbClr val="1E6A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0" name="Google Shape;360;p48"/>
          <p:cNvSpPr/>
          <p:nvPr/>
        </p:nvSpPr>
        <p:spPr>
          <a:xfrm>
            <a:off x="7768453" y="212230"/>
            <a:ext cx="1084164" cy="479112"/>
          </a:xfrm>
          <a:custGeom>
            <a:avLst/>
            <a:gdLst/>
            <a:ahLst/>
            <a:cxnLst/>
            <a:rect l="l" t="t" r="r" b="b"/>
            <a:pathLst>
              <a:path w="2168328" h="958224" extrusionOk="0">
                <a:moveTo>
                  <a:pt x="0" y="0"/>
                </a:moveTo>
                <a:lnTo>
                  <a:pt x="2168328" y="0"/>
                </a:lnTo>
                <a:lnTo>
                  <a:pt x="2168328" y="958224"/>
                </a:lnTo>
                <a:lnTo>
                  <a:pt x="0" y="9582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6520" t="-33041" r="-13400" b="-12391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61" name="Google Shape;361;p48"/>
          <p:cNvSpPr txBox="1"/>
          <p:nvPr/>
        </p:nvSpPr>
        <p:spPr>
          <a:xfrm>
            <a:off x="3668838" y="1104375"/>
            <a:ext cx="4906500" cy="30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spAutoFit/>
          </a:bodyPr>
          <a:lstStyle/>
          <a:p>
            <a:pPr marL="228600" lvl="0" indent="-209550" algn="l" rtl="0">
              <a:spcBef>
                <a:spcPts val="0"/>
              </a:spcBef>
              <a:spcAft>
                <a:spcPts val="0"/>
              </a:spcAft>
              <a:buClr>
                <a:srgbClr val="1B3A57"/>
              </a:buClr>
              <a:buSzPts val="1500"/>
              <a:buFont typeface="Poppins"/>
              <a:buChar char="●"/>
            </a:pPr>
            <a:r>
              <a:rPr lang="en" sz="15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ReSA has become an institutional partner in the new </a:t>
            </a:r>
            <a:r>
              <a:rPr lang="en" sz="1500" u="sng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Source for Science Fund</a:t>
            </a:r>
            <a:r>
              <a:rPr lang="en" sz="15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, a multi-donor philanthropic initiative led by </a:t>
            </a:r>
            <a:r>
              <a:rPr lang="en" sz="1500" u="sng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Renaissance Philanthropy</a:t>
            </a:r>
            <a:r>
              <a:rPr lang="en" sz="15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 with support from Biohub, Wellcome, and Kavli. </a:t>
            </a:r>
            <a:endParaRPr sz="150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209550" algn="l" rtl="0">
              <a:spcBef>
                <a:spcPts val="0"/>
              </a:spcBef>
              <a:spcAft>
                <a:spcPts val="0"/>
              </a:spcAft>
              <a:buClr>
                <a:srgbClr val="1B3A57"/>
              </a:buClr>
              <a:buSzPts val="1500"/>
              <a:buFont typeface="Poppins"/>
              <a:buChar char="●"/>
            </a:pPr>
            <a:r>
              <a:rPr lang="en" sz="15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ReSA’s collaboration with the </a:t>
            </a:r>
            <a:r>
              <a:rPr lang="en" sz="1500" u="sng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Research Data Alliance (RDA)</a:t>
            </a:r>
            <a:r>
              <a:rPr lang="en" sz="15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 and </a:t>
            </a:r>
            <a:r>
              <a:rPr lang="en" sz="1500" u="sng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Red Latinoamericana y de España de Ciencia Abierta (LA Referencia)</a:t>
            </a:r>
            <a:r>
              <a:rPr lang="en" sz="15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 on research software, research data and open science in Latin America and the Caribbean engaged more than 1,100 participants through six multilingual webinars (see </a:t>
            </a:r>
            <a:r>
              <a:rPr lang="en" sz="1500" u="sng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blog post</a:t>
            </a:r>
            <a:r>
              <a:rPr lang="en" sz="15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). </a:t>
            </a:r>
            <a:endParaRPr sz="150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62" name="Google Shape;362;p48"/>
          <p:cNvGrpSpPr/>
          <p:nvPr/>
        </p:nvGrpSpPr>
        <p:grpSpPr>
          <a:xfrm>
            <a:off x="0" y="4813309"/>
            <a:ext cx="9143818" cy="492377"/>
            <a:chOff x="0" y="-57150"/>
            <a:chExt cx="4816592" cy="774300"/>
          </a:xfrm>
        </p:grpSpPr>
        <p:sp>
          <p:nvSpPr>
            <p:cNvPr id="363" name="Google Shape;363;p48"/>
            <p:cNvSpPr/>
            <p:nvPr/>
          </p:nvSpPr>
          <p:spPr>
            <a:xfrm>
              <a:off x="0" y="0"/>
              <a:ext cx="4816592" cy="717012"/>
            </a:xfrm>
            <a:custGeom>
              <a:avLst/>
              <a:gdLst/>
              <a:ahLst/>
              <a:cxnLst/>
              <a:rect l="l" t="t" r="r" b="b"/>
              <a:pathLst>
                <a:path w="4816592" h="71701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17012"/>
                  </a:lnTo>
                  <a:lnTo>
                    <a:pt x="0" y="717012"/>
                  </a:lnTo>
                  <a:close/>
                </a:path>
              </a:pathLst>
            </a:custGeom>
            <a:solidFill>
              <a:srgbClr val="1B3A57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4" name="Google Shape;364;p48"/>
            <p:cNvSpPr txBox="1"/>
            <p:nvPr/>
          </p:nvSpPr>
          <p:spPr>
            <a:xfrm>
              <a:off x="0" y="-57150"/>
              <a:ext cx="4816500" cy="774300"/>
            </a:xfrm>
            <a:prstGeom prst="rect">
              <a:avLst/>
            </a:prstGeom>
            <a:solidFill>
              <a:srgbClr val="1B3A57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65" name="Google Shape;365;p48" title="a-chosen-soul-yjRE4-gAnkk-unsplash (2)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6925" y="1714504"/>
            <a:ext cx="2951626" cy="1660289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48"/>
          <p:cNvSpPr txBox="1"/>
          <p:nvPr/>
        </p:nvSpPr>
        <p:spPr>
          <a:xfrm>
            <a:off x="476925" y="3374800"/>
            <a:ext cx="23922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i="1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Image credit: </a:t>
            </a:r>
            <a:r>
              <a:rPr lang="en" sz="700" i="1" u="sng">
                <a:solidFill>
                  <a:srgbClr val="1B3A57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sz="700" i="1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9"/>
          <p:cNvSpPr txBox="1"/>
          <p:nvPr/>
        </p:nvSpPr>
        <p:spPr>
          <a:xfrm>
            <a:off x="476921" y="278810"/>
            <a:ext cx="7791600" cy="3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307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" sz="3000" b="1">
                <a:solidFill>
                  <a:srgbClr val="1E6A38"/>
                </a:solidFill>
                <a:latin typeface="Poppins"/>
                <a:ea typeface="Poppins"/>
                <a:cs typeface="Poppins"/>
                <a:sym typeface="Poppins"/>
              </a:rPr>
              <a:t>Policies for research institutions </a:t>
            </a:r>
            <a:endParaRPr sz="3000" b="1" i="0" u="none" strike="noStrike" cap="none">
              <a:solidFill>
                <a:srgbClr val="1E6A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2" name="Google Shape;372;p49"/>
          <p:cNvSpPr/>
          <p:nvPr/>
        </p:nvSpPr>
        <p:spPr>
          <a:xfrm>
            <a:off x="7768453" y="212230"/>
            <a:ext cx="1084164" cy="479112"/>
          </a:xfrm>
          <a:custGeom>
            <a:avLst/>
            <a:gdLst/>
            <a:ahLst/>
            <a:cxnLst/>
            <a:rect l="l" t="t" r="r" b="b"/>
            <a:pathLst>
              <a:path w="2168328" h="958224" extrusionOk="0">
                <a:moveTo>
                  <a:pt x="0" y="0"/>
                </a:moveTo>
                <a:lnTo>
                  <a:pt x="2168328" y="0"/>
                </a:lnTo>
                <a:lnTo>
                  <a:pt x="2168328" y="958224"/>
                </a:lnTo>
                <a:lnTo>
                  <a:pt x="0" y="9582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6520" t="-33041" r="-13400" b="-12391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73" name="Google Shape;373;p49"/>
          <p:cNvSpPr txBox="1"/>
          <p:nvPr/>
        </p:nvSpPr>
        <p:spPr>
          <a:xfrm>
            <a:off x="403638" y="901700"/>
            <a:ext cx="8116500" cy="40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 work of the PRO4RS WG identified the following </a:t>
            </a:r>
            <a:r>
              <a:rPr lang="en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4"/>
              </a:rPr>
              <a:t>recommendations</a:t>
            </a: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for research organisations wishing to better support research software in their institutional policies: 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AutoNum type="arabicPeriod"/>
            </a:pPr>
            <a:r>
              <a:rPr lang="en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We recommend incorporating support for research software and those who develop and maintain it into existing policies and/or creation of a single policy on research software. 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AutoNum type="arabicPeriod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We recommend updating institutional policies to explicitly address research software in a range of categories (see report for list).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AutoNum type="arabicPeriod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We recommend considering engaging a wide range of parts of the research organisation to support the process to create organisational policies that support research software and its personnel. A bottom-up and/or top-down approach may be suitable depending on each organisation’s context. 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oppins"/>
              <a:buAutoNum type="arabicPeriod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We recommend appropriate skills and training, community building, digital infrastructure and incentives and rewards that enable incorporation of research software recognition and support into institutional policies. 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114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oppins"/>
              <a:buNone/>
            </a:pP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74" name="Google Shape;374;p49"/>
          <p:cNvGrpSpPr/>
          <p:nvPr/>
        </p:nvGrpSpPr>
        <p:grpSpPr>
          <a:xfrm>
            <a:off x="0" y="4922097"/>
            <a:ext cx="9143818" cy="383588"/>
            <a:chOff x="0" y="-57150"/>
            <a:chExt cx="4816592" cy="774300"/>
          </a:xfrm>
        </p:grpSpPr>
        <p:sp>
          <p:nvSpPr>
            <p:cNvPr id="375" name="Google Shape;375;p49"/>
            <p:cNvSpPr/>
            <p:nvPr/>
          </p:nvSpPr>
          <p:spPr>
            <a:xfrm>
              <a:off x="0" y="0"/>
              <a:ext cx="4816592" cy="717012"/>
            </a:xfrm>
            <a:custGeom>
              <a:avLst/>
              <a:gdLst/>
              <a:ahLst/>
              <a:cxnLst/>
              <a:rect l="l" t="t" r="r" b="b"/>
              <a:pathLst>
                <a:path w="4816592" h="71701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17012"/>
                  </a:lnTo>
                  <a:lnTo>
                    <a:pt x="0" y="717012"/>
                  </a:lnTo>
                  <a:close/>
                </a:path>
              </a:pathLst>
            </a:custGeom>
            <a:solidFill>
              <a:srgbClr val="1B3A57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6" name="Google Shape;376;p49"/>
            <p:cNvSpPr txBox="1"/>
            <p:nvPr/>
          </p:nvSpPr>
          <p:spPr>
            <a:xfrm>
              <a:off x="0" y="-57150"/>
              <a:ext cx="4816500" cy="774300"/>
            </a:xfrm>
            <a:prstGeom prst="rect">
              <a:avLst/>
            </a:prstGeom>
            <a:solidFill>
              <a:srgbClr val="1B3A57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0"/>
          <p:cNvSpPr txBox="1"/>
          <p:nvPr/>
        </p:nvSpPr>
        <p:spPr>
          <a:xfrm>
            <a:off x="552346" y="412260"/>
            <a:ext cx="7791600" cy="3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307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" sz="3000" b="1">
                <a:solidFill>
                  <a:srgbClr val="1E6A38"/>
                </a:solidFill>
                <a:latin typeface="Poppins"/>
                <a:ea typeface="Poppins"/>
                <a:cs typeface="Poppins"/>
                <a:sym typeface="Poppins"/>
              </a:rPr>
              <a:t>Starting an RSE group - </a:t>
            </a:r>
            <a:r>
              <a:rPr lang="en" sz="30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Resources </a:t>
            </a:r>
            <a:endParaRPr sz="3000" b="1" i="0" u="none" strike="noStrike" cap="none">
              <a:solidFill>
                <a:srgbClr val="1E6A3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2" name="Google Shape;382;p50"/>
          <p:cNvSpPr/>
          <p:nvPr/>
        </p:nvSpPr>
        <p:spPr>
          <a:xfrm>
            <a:off x="7768453" y="212230"/>
            <a:ext cx="1084164" cy="479112"/>
          </a:xfrm>
          <a:custGeom>
            <a:avLst/>
            <a:gdLst/>
            <a:ahLst/>
            <a:cxnLst/>
            <a:rect l="l" t="t" r="r" b="b"/>
            <a:pathLst>
              <a:path w="2168328" h="958224" extrusionOk="0">
                <a:moveTo>
                  <a:pt x="0" y="0"/>
                </a:moveTo>
                <a:lnTo>
                  <a:pt x="2168328" y="0"/>
                </a:lnTo>
                <a:lnTo>
                  <a:pt x="2168328" y="958224"/>
                </a:lnTo>
                <a:lnTo>
                  <a:pt x="0" y="9582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6520" t="-33041" r="-13400" b="-12391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83" name="Google Shape;383;p50"/>
          <p:cNvSpPr txBox="1"/>
          <p:nvPr/>
        </p:nvSpPr>
        <p:spPr>
          <a:xfrm>
            <a:off x="389888" y="795950"/>
            <a:ext cx="8116500" cy="39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spAutoFit/>
          </a:bodyPr>
          <a:lstStyle/>
          <a:p>
            <a:pPr marL="228600" lvl="0" indent="-114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oppins"/>
              <a:buNone/>
            </a:pP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114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oppins"/>
              <a:buNone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1. Anatomy of a Central RSE Team, 2023.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114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oppins"/>
              <a:buNone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2. How to start an RSE Group by Society of RSE, 2019. (14 case studies)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114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oppins"/>
              <a:buNone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3. The Princeton University Research Software Engineering Group Model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114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oppins"/>
              <a:buNone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4. RSE-leaders/evidence-bank from the RSE Group Evidence Bank. (Case studies)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114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oppins"/>
              <a:buNone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5. Research Software Development &amp; Management in Universities: Case Studies from Manchester's RSDS Group, Illinois' NCSA, and Notre Dame's CRC, 2019.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114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oppins"/>
              <a:buNone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6. RSE Starter Pack. Includes definitions for RSEs, community website template, etc.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114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oppins"/>
              <a:buNone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7. RSEs in Research? RSEs in IT?: Finding a suitable home for RSEs, 2020.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84" name="Google Shape;384;p50"/>
          <p:cNvGrpSpPr/>
          <p:nvPr/>
        </p:nvGrpSpPr>
        <p:grpSpPr>
          <a:xfrm>
            <a:off x="0" y="4922097"/>
            <a:ext cx="9143818" cy="383588"/>
            <a:chOff x="0" y="-57150"/>
            <a:chExt cx="4816592" cy="774300"/>
          </a:xfrm>
        </p:grpSpPr>
        <p:sp>
          <p:nvSpPr>
            <p:cNvPr id="385" name="Google Shape;385;p50"/>
            <p:cNvSpPr/>
            <p:nvPr/>
          </p:nvSpPr>
          <p:spPr>
            <a:xfrm>
              <a:off x="0" y="0"/>
              <a:ext cx="4816592" cy="717012"/>
            </a:xfrm>
            <a:custGeom>
              <a:avLst/>
              <a:gdLst/>
              <a:ahLst/>
              <a:cxnLst/>
              <a:rect l="l" t="t" r="r" b="b"/>
              <a:pathLst>
                <a:path w="4816592" h="71701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17012"/>
                  </a:lnTo>
                  <a:lnTo>
                    <a:pt x="0" y="717012"/>
                  </a:lnTo>
                  <a:close/>
                </a:path>
              </a:pathLst>
            </a:custGeom>
            <a:solidFill>
              <a:srgbClr val="1B3A57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6" name="Google Shape;386;p50"/>
            <p:cNvSpPr txBox="1"/>
            <p:nvPr/>
          </p:nvSpPr>
          <p:spPr>
            <a:xfrm>
              <a:off x="0" y="-57150"/>
              <a:ext cx="4816500" cy="774300"/>
            </a:xfrm>
            <a:prstGeom prst="rect">
              <a:avLst/>
            </a:prstGeom>
            <a:solidFill>
              <a:srgbClr val="1B3A57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1" name="Google Shape;391;p51"/>
          <p:cNvGrpSpPr/>
          <p:nvPr/>
        </p:nvGrpSpPr>
        <p:grpSpPr>
          <a:xfrm>
            <a:off x="0" y="4887456"/>
            <a:ext cx="9144300" cy="256297"/>
            <a:chOff x="0" y="-57150"/>
            <a:chExt cx="4816592" cy="135000"/>
          </a:xfrm>
        </p:grpSpPr>
        <p:sp>
          <p:nvSpPr>
            <p:cNvPr id="392" name="Google Shape;392;p51"/>
            <p:cNvSpPr/>
            <p:nvPr/>
          </p:nvSpPr>
          <p:spPr>
            <a:xfrm>
              <a:off x="0" y="0"/>
              <a:ext cx="4816592" cy="77719"/>
            </a:xfrm>
            <a:custGeom>
              <a:avLst/>
              <a:gdLst/>
              <a:ahLst/>
              <a:cxnLst/>
              <a:rect l="l" t="t" r="r" b="b"/>
              <a:pathLst>
                <a:path w="4816592" h="77719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7719"/>
                  </a:lnTo>
                  <a:lnTo>
                    <a:pt x="0" y="77719"/>
                  </a:lnTo>
                  <a:close/>
                </a:path>
              </a:pathLst>
            </a:custGeom>
            <a:solidFill>
              <a:srgbClr val="176734"/>
            </a:solid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51"/>
            <p:cNvSpPr txBox="1"/>
            <p:nvPr/>
          </p:nvSpPr>
          <p:spPr>
            <a:xfrm>
              <a:off x="0" y="-57150"/>
              <a:ext cx="4816500" cy="13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4" name="Google Shape;394;p51"/>
          <p:cNvGrpSpPr/>
          <p:nvPr/>
        </p:nvGrpSpPr>
        <p:grpSpPr>
          <a:xfrm>
            <a:off x="176239" y="2910894"/>
            <a:ext cx="2854765" cy="1869092"/>
            <a:chOff x="0" y="-57150"/>
            <a:chExt cx="720300" cy="471600"/>
          </a:xfrm>
        </p:grpSpPr>
        <p:sp>
          <p:nvSpPr>
            <p:cNvPr id="395" name="Google Shape;395;p51"/>
            <p:cNvSpPr/>
            <p:nvPr/>
          </p:nvSpPr>
          <p:spPr>
            <a:xfrm>
              <a:off x="0" y="0"/>
              <a:ext cx="720257" cy="414421"/>
            </a:xfrm>
            <a:custGeom>
              <a:avLst/>
              <a:gdLst/>
              <a:ahLst/>
              <a:cxnLst/>
              <a:rect l="l" t="t" r="r" b="b"/>
              <a:pathLst>
                <a:path w="720257" h="414421" extrusionOk="0">
                  <a:moveTo>
                    <a:pt x="143318" y="0"/>
                  </a:moveTo>
                  <a:lnTo>
                    <a:pt x="576939" y="0"/>
                  </a:lnTo>
                  <a:cubicBezTo>
                    <a:pt x="614949" y="0"/>
                    <a:pt x="651402" y="15100"/>
                    <a:pt x="678280" y="41977"/>
                  </a:cubicBezTo>
                  <a:cubicBezTo>
                    <a:pt x="705157" y="68854"/>
                    <a:pt x="720257" y="105308"/>
                    <a:pt x="720257" y="143318"/>
                  </a:cubicBezTo>
                  <a:lnTo>
                    <a:pt x="720257" y="271103"/>
                  </a:lnTo>
                  <a:cubicBezTo>
                    <a:pt x="720257" y="350255"/>
                    <a:pt x="656091" y="414421"/>
                    <a:pt x="576939" y="414421"/>
                  </a:cubicBezTo>
                  <a:lnTo>
                    <a:pt x="143318" y="414421"/>
                  </a:lnTo>
                  <a:cubicBezTo>
                    <a:pt x="64166" y="414421"/>
                    <a:pt x="0" y="350255"/>
                    <a:pt x="0" y="271103"/>
                  </a:cubicBezTo>
                  <a:lnTo>
                    <a:pt x="0" y="143318"/>
                  </a:lnTo>
                  <a:cubicBezTo>
                    <a:pt x="0" y="64166"/>
                    <a:pt x="64166" y="0"/>
                    <a:pt x="143318" y="0"/>
                  </a:cubicBezTo>
                  <a:close/>
                </a:path>
              </a:pathLst>
            </a:custGeom>
            <a:solidFill>
              <a:srgbClr val="1B3A57"/>
            </a:solid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51"/>
            <p:cNvSpPr txBox="1"/>
            <p:nvPr/>
          </p:nvSpPr>
          <p:spPr>
            <a:xfrm>
              <a:off x="0" y="-57150"/>
              <a:ext cx="720300" cy="47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71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To advance global shifts toward strategic coordination, long-term sustainability, and high-level collaboration across the research software community.</a:t>
              </a:r>
              <a:endParaRPr sz="700"/>
            </a:p>
          </p:txBody>
        </p:sp>
      </p:grpSp>
      <p:grpSp>
        <p:nvGrpSpPr>
          <p:cNvPr id="397" name="Google Shape;397;p51"/>
          <p:cNvGrpSpPr/>
          <p:nvPr/>
        </p:nvGrpSpPr>
        <p:grpSpPr>
          <a:xfrm>
            <a:off x="592837" y="2372690"/>
            <a:ext cx="2021695" cy="861047"/>
            <a:chOff x="0" y="-66675"/>
            <a:chExt cx="510104" cy="217255"/>
          </a:xfrm>
        </p:grpSpPr>
        <p:sp>
          <p:nvSpPr>
            <p:cNvPr id="398" name="Google Shape;398;p51"/>
            <p:cNvSpPr/>
            <p:nvPr/>
          </p:nvSpPr>
          <p:spPr>
            <a:xfrm>
              <a:off x="0" y="0"/>
              <a:ext cx="510104" cy="150580"/>
            </a:xfrm>
            <a:custGeom>
              <a:avLst/>
              <a:gdLst/>
              <a:ahLst/>
              <a:cxnLst/>
              <a:rect l="l" t="t" r="r" b="b"/>
              <a:pathLst>
                <a:path w="510104" h="150580" extrusionOk="0">
                  <a:moveTo>
                    <a:pt x="75290" y="0"/>
                  </a:moveTo>
                  <a:lnTo>
                    <a:pt x="434814" y="0"/>
                  </a:lnTo>
                  <a:cubicBezTo>
                    <a:pt x="476395" y="0"/>
                    <a:pt x="510104" y="33709"/>
                    <a:pt x="510104" y="75290"/>
                  </a:cubicBezTo>
                  <a:lnTo>
                    <a:pt x="510104" y="75290"/>
                  </a:lnTo>
                  <a:cubicBezTo>
                    <a:pt x="510104" y="116872"/>
                    <a:pt x="476395" y="150580"/>
                    <a:pt x="434814" y="150580"/>
                  </a:cubicBezTo>
                  <a:lnTo>
                    <a:pt x="75290" y="150580"/>
                  </a:lnTo>
                  <a:cubicBezTo>
                    <a:pt x="33709" y="150580"/>
                    <a:pt x="0" y="116872"/>
                    <a:pt x="0" y="75290"/>
                  </a:cubicBezTo>
                  <a:lnTo>
                    <a:pt x="0" y="75290"/>
                  </a:lnTo>
                  <a:cubicBezTo>
                    <a:pt x="0" y="33709"/>
                    <a:pt x="33709" y="0"/>
                    <a:pt x="75290" y="0"/>
                  </a:cubicBezTo>
                  <a:close/>
                </a:path>
              </a:pathLst>
            </a:custGeom>
            <a:solidFill>
              <a:srgbClr val="176734"/>
            </a:solid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51"/>
            <p:cNvSpPr txBox="1"/>
            <p:nvPr/>
          </p:nvSpPr>
          <p:spPr>
            <a:xfrm>
              <a:off x="0" y="-66675"/>
              <a:ext cx="510000" cy="2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Our purpose:</a:t>
              </a:r>
              <a:endParaRPr sz="700"/>
            </a:p>
          </p:txBody>
        </p:sp>
      </p:grpSp>
      <p:grpSp>
        <p:nvGrpSpPr>
          <p:cNvPr id="400" name="Google Shape;400;p51"/>
          <p:cNvGrpSpPr/>
          <p:nvPr/>
        </p:nvGrpSpPr>
        <p:grpSpPr>
          <a:xfrm>
            <a:off x="3164250" y="2910894"/>
            <a:ext cx="2854765" cy="1869092"/>
            <a:chOff x="0" y="-57150"/>
            <a:chExt cx="720300" cy="471600"/>
          </a:xfrm>
        </p:grpSpPr>
        <p:sp>
          <p:nvSpPr>
            <p:cNvPr id="401" name="Google Shape;401;p51"/>
            <p:cNvSpPr/>
            <p:nvPr/>
          </p:nvSpPr>
          <p:spPr>
            <a:xfrm>
              <a:off x="0" y="0"/>
              <a:ext cx="720257" cy="414421"/>
            </a:xfrm>
            <a:custGeom>
              <a:avLst/>
              <a:gdLst/>
              <a:ahLst/>
              <a:cxnLst/>
              <a:rect l="l" t="t" r="r" b="b"/>
              <a:pathLst>
                <a:path w="720257" h="414421" extrusionOk="0">
                  <a:moveTo>
                    <a:pt x="143318" y="0"/>
                  </a:moveTo>
                  <a:lnTo>
                    <a:pt x="576939" y="0"/>
                  </a:lnTo>
                  <a:cubicBezTo>
                    <a:pt x="614949" y="0"/>
                    <a:pt x="651402" y="15100"/>
                    <a:pt x="678280" y="41977"/>
                  </a:cubicBezTo>
                  <a:cubicBezTo>
                    <a:pt x="705157" y="68854"/>
                    <a:pt x="720257" y="105308"/>
                    <a:pt x="720257" y="143318"/>
                  </a:cubicBezTo>
                  <a:lnTo>
                    <a:pt x="720257" y="271103"/>
                  </a:lnTo>
                  <a:cubicBezTo>
                    <a:pt x="720257" y="350255"/>
                    <a:pt x="656091" y="414421"/>
                    <a:pt x="576939" y="414421"/>
                  </a:cubicBezTo>
                  <a:lnTo>
                    <a:pt x="143318" y="414421"/>
                  </a:lnTo>
                  <a:cubicBezTo>
                    <a:pt x="64166" y="414421"/>
                    <a:pt x="0" y="350255"/>
                    <a:pt x="0" y="271103"/>
                  </a:cubicBezTo>
                  <a:lnTo>
                    <a:pt x="0" y="143318"/>
                  </a:lnTo>
                  <a:cubicBezTo>
                    <a:pt x="0" y="64166"/>
                    <a:pt x="64166" y="0"/>
                    <a:pt x="143318" y="0"/>
                  </a:cubicBezTo>
                  <a:close/>
                </a:path>
              </a:pathLst>
            </a:custGeom>
            <a:solidFill>
              <a:srgbClr val="1B3A57"/>
            </a:solid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51"/>
            <p:cNvSpPr txBox="1"/>
            <p:nvPr/>
          </p:nvSpPr>
          <p:spPr>
            <a:xfrm>
              <a:off x="0" y="-57150"/>
              <a:ext cx="720300" cy="47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71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Leaders and change-makers: </a:t>
              </a:r>
              <a:endParaRPr sz="700"/>
            </a:p>
            <a:p>
              <a:pPr marL="0" marR="0" lvl="0" indent="0" algn="ctr" rtl="0">
                <a:lnSpc>
                  <a:spcPct val="14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RSEs, funders, policy makers, publishers, infrastructure organisations, skills &amp; training initiatives, national/regional RSE associations, etc.</a:t>
              </a:r>
              <a:endParaRPr sz="700"/>
            </a:p>
          </p:txBody>
        </p:sp>
      </p:grpSp>
      <p:grpSp>
        <p:nvGrpSpPr>
          <p:cNvPr id="403" name="Google Shape;403;p51"/>
          <p:cNvGrpSpPr/>
          <p:nvPr/>
        </p:nvGrpSpPr>
        <p:grpSpPr>
          <a:xfrm>
            <a:off x="6152264" y="2910894"/>
            <a:ext cx="2854765" cy="1869092"/>
            <a:chOff x="0" y="-57150"/>
            <a:chExt cx="720300" cy="471600"/>
          </a:xfrm>
        </p:grpSpPr>
        <p:sp>
          <p:nvSpPr>
            <p:cNvPr id="404" name="Google Shape;404;p51"/>
            <p:cNvSpPr/>
            <p:nvPr/>
          </p:nvSpPr>
          <p:spPr>
            <a:xfrm>
              <a:off x="0" y="0"/>
              <a:ext cx="720257" cy="414421"/>
            </a:xfrm>
            <a:custGeom>
              <a:avLst/>
              <a:gdLst/>
              <a:ahLst/>
              <a:cxnLst/>
              <a:rect l="l" t="t" r="r" b="b"/>
              <a:pathLst>
                <a:path w="720257" h="414421" extrusionOk="0">
                  <a:moveTo>
                    <a:pt x="143318" y="0"/>
                  </a:moveTo>
                  <a:lnTo>
                    <a:pt x="576939" y="0"/>
                  </a:lnTo>
                  <a:cubicBezTo>
                    <a:pt x="614949" y="0"/>
                    <a:pt x="651402" y="15100"/>
                    <a:pt x="678280" y="41977"/>
                  </a:cubicBezTo>
                  <a:cubicBezTo>
                    <a:pt x="705157" y="68854"/>
                    <a:pt x="720257" y="105308"/>
                    <a:pt x="720257" y="143318"/>
                  </a:cubicBezTo>
                  <a:lnTo>
                    <a:pt x="720257" y="271103"/>
                  </a:lnTo>
                  <a:cubicBezTo>
                    <a:pt x="720257" y="350255"/>
                    <a:pt x="656091" y="414421"/>
                    <a:pt x="576939" y="414421"/>
                  </a:cubicBezTo>
                  <a:lnTo>
                    <a:pt x="143318" y="414421"/>
                  </a:lnTo>
                  <a:cubicBezTo>
                    <a:pt x="64166" y="414421"/>
                    <a:pt x="0" y="350255"/>
                    <a:pt x="0" y="271103"/>
                  </a:cubicBezTo>
                  <a:lnTo>
                    <a:pt x="0" y="143318"/>
                  </a:lnTo>
                  <a:cubicBezTo>
                    <a:pt x="0" y="64166"/>
                    <a:pt x="64166" y="0"/>
                    <a:pt x="143318" y="0"/>
                  </a:cubicBezTo>
                  <a:close/>
                </a:path>
              </a:pathLst>
            </a:custGeom>
            <a:solidFill>
              <a:srgbClr val="1B3A57"/>
            </a:solid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51"/>
            <p:cNvSpPr txBox="1"/>
            <p:nvPr/>
          </p:nvSpPr>
          <p:spPr>
            <a:xfrm>
              <a:off x="0" y="-57150"/>
              <a:ext cx="720300" cy="47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71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4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u="sng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Register</a:t>
              </a:r>
              <a:r>
                <a:rPr lang="en" sz="11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 to attend</a:t>
              </a:r>
              <a:endParaRPr sz="1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4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100" u="sng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  <a:p>
              <a:pPr marL="0" marR="0" lvl="0" indent="0" algn="ctr" rtl="0">
                <a:lnSpc>
                  <a:spcPct val="14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u="sng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Join the IRSC mailing list</a:t>
              </a:r>
              <a:r>
                <a:rPr lang="en" sz="11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11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for updates</a:t>
              </a:r>
              <a:endParaRPr sz="700"/>
            </a:p>
            <a:p>
              <a:pPr marL="0" marR="0" lvl="0" indent="0" algn="ctr" rtl="0">
                <a:lnSpc>
                  <a:spcPct val="14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700"/>
            </a:p>
            <a:p>
              <a:pPr marL="0" marR="0" lvl="0" indent="0" algn="ctr" rtl="0">
                <a:lnSpc>
                  <a:spcPct val="14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Connect on ReSA’s Slack</a:t>
              </a:r>
              <a:r>
                <a:rPr lang="en" sz="11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: </a:t>
              </a:r>
              <a:r>
                <a:rPr lang="en" sz="1100" u="sng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#irsc</a:t>
              </a:r>
              <a:endParaRPr sz="700"/>
            </a:p>
            <a:p>
              <a:pPr marL="0" marR="0" lvl="0" indent="0" algn="l" rtl="0">
                <a:lnSpc>
                  <a:spcPct val="140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700"/>
            </a:p>
          </p:txBody>
        </p:sp>
      </p:grpSp>
      <p:sp>
        <p:nvSpPr>
          <p:cNvPr id="406" name="Google Shape;406;p51"/>
          <p:cNvSpPr/>
          <p:nvPr/>
        </p:nvSpPr>
        <p:spPr>
          <a:xfrm>
            <a:off x="2677542" y="289923"/>
            <a:ext cx="3788917" cy="729367"/>
          </a:xfrm>
          <a:custGeom>
            <a:avLst/>
            <a:gdLst/>
            <a:ahLst/>
            <a:cxnLst/>
            <a:rect l="l" t="t" r="r" b="b"/>
            <a:pathLst>
              <a:path w="7577834" h="1458733" extrusionOk="0">
                <a:moveTo>
                  <a:pt x="0" y="0"/>
                </a:moveTo>
                <a:lnTo>
                  <a:pt x="7577834" y="0"/>
                </a:lnTo>
                <a:lnTo>
                  <a:pt x="7577834" y="1458733"/>
                </a:lnTo>
                <a:lnTo>
                  <a:pt x="0" y="14587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110" r="-100"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7" name="Google Shape;407;p51"/>
          <p:cNvGrpSpPr/>
          <p:nvPr/>
        </p:nvGrpSpPr>
        <p:grpSpPr>
          <a:xfrm>
            <a:off x="3580785" y="2372690"/>
            <a:ext cx="2021695" cy="861047"/>
            <a:chOff x="0" y="-66675"/>
            <a:chExt cx="510104" cy="217255"/>
          </a:xfrm>
        </p:grpSpPr>
        <p:sp>
          <p:nvSpPr>
            <p:cNvPr id="408" name="Google Shape;408;p51"/>
            <p:cNvSpPr/>
            <p:nvPr/>
          </p:nvSpPr>
          <p:spPr>
            <a:xfrm>
              <a:off x="0" y="0"/>
              <a:ext cx="510104" cy="150580"/>
            </a:xfrm>
            <a:custGeom>
              <a:avLst/>
              <a:gdLst/>
              <a:ahLst/>
              <a:cxnLst/>
              <a:rect l="l" t="t" r="r" b="b"/>
              <a:pathLst>
                <a:path w="510104" h="150580" extrusionOk="0">
                  <a:moveTo>
                    <a:pt x="75290" y="0"/>
                  </a:moveTo>
                  <a:lnTo>
                    <a:pt x="434814" y="0"/>
                  </a:lnTo>
                  <a:cubicBezTo>
                    <a:pt x="476395" y="0"/>
                    <a:pt x="510104" y="33709"/>
                    <a:pt x="510104" y="75290"/>
                  </a:cubicBezTo>
                  <a:lnTo>
                    <a:pt x="510104" y="75290"/>
                  </a:lnTo>
                  <a:cubicBezTo>
                    <a:pt x="510104" y="116872"/>
                    <a:pt x="476395" y="150580"/>
                    <a:pt x="434814" y="150580"/>
                  </a:cubicBezTo>
                  <a:lnTo>
                    <a:pt x="75290" y="150580"/>
                  </a:lnTo>
                  <a:cubicBezTo>
                    <a:pt x="33709" y="150580"/>
                    <a:pt x="0" y="116872"/>
                    <a:pt x="0" y="75290"/>
                  </a:cubicBezTo>
                  <a:lnTo>
                    <a:pt x="0" y="75290"/>
                  </a:lnTo>
                  <a:cubicBezTo>
                    <a:pt x="0" y="33709"/>
                    <a:pt x="33709" y="0"/>
                    <a:pt x="75290" y="0"/>
                  </a:cubicBezTo>
                  <a:close/>
                </a:path>
              </a:pathLst>
            </a:custGeom>
            <a:solidFill>
              <a:srgbClr val="176734"/>
            </a:solid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51"/>
            <p:cNvSpPr txBox="1"/>
            <p:nvPr/>
          </p:nvSpPr>
          <p:spPr>
            <a:xfrm>
              <a:off x="0" y="-66675"/>
              <a:ext cx="510000" cy="2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Participants:</a:t>
              </a:r>
              <a:endParaRPr sz="700"/>
            </a:p>
          </p:txBody>
        </p:sp>
      </p:grpSp>
      <p:grpSp>
        <p:nvGrpSpPr>
          <p:cNvPr id="410" name="Google Shape;410;p51"/>
          <p:cNvGrpSpPr/>
          <p:nvPr/>
        </p:nvGrpSpPr>
        <p:grpSpPr>
          <a:xfrm>
            <a:off x="6568724" y="2372797"/>
            <a:ext cx="2021695" cy="860829"/>
            <a:chOff x="0" y="-59270"/>
            <a:chExt cx="510104" cy="217200"/>
          </a:xfrm>
        </p:grpSpPr>
        <p:sp>
          <p:nvSpPr>
            <p:cNvPr id="411" name="Google Shape;411;p51"/>
            <p:cNvSpPr/>
            <p:nvPr/>
          </p:nvSpPr>
          <p:spPr>
            <a:xfrm>
              <a:off x="0" y="0"/>
              <a:ext cx="510104" cy="150580"/>
            </a:xfrm>
            <a:custGeom>
              <a:avLst/>
              <a:gdLst/>
              <a:ahLst/>
              <a:cxnLst/>
              <a:rect l="l" t="t" r="r" b="b"/>
              <a:pathLst>
                <a:path w="510104" h="150580" extrusionOk="0">
                  <a:moveTo>
                    <a:pt x="75290" y="0"/>
                  </a:moveTo>
                  <a:lnTo>
                    <a:pt x="434814" y="0"/>
                  </a:lnTo>
                  <a:cubicBezTo>
                    <a:pt x="476395" y="0"/>
                    <a:pt x="510104" y="33709"/>
                    <a:pt x="510104" y="75290"/>
                  </a:cubicBezTo>
                  <a:lnTo>
                    <a:pt x="510104" y="75290"/>
                  </a:lnTo>
                  <a:cubicBezTo>
                    <a:pt x="510104" y="116872"/>
                    <a:pt x="476395" y="150580"/>
                    <a:pt x="434814" y="150580"/>
                  </a:cubicBezTo>
                  <a:lnTo>
                    <a:pt x="75290" y="150580"/>
                  </a:lnTo>
                  <a:cubicBezTo>
                    <a:pt x="33709" y="150580"/>
                    <a:pt x="0" y="116872"/>
                    <a:pt x="0" y="75290"/>
                  </a:cubicBezTo>
                  <a:lnTo>
                    <a:pt x="0" y="75290"/>
                  </a:lnTo>
                  <a:cubicBezTo>
                    <a:pt x="0" y="33709"/>
                    <a:pt x="33709" y="0"/>
                    <a:pt x="75290" y="0"/>
                  </a:cubicBezTo>
                  <a:close/>
                </a:path>
              </a:pathLst>
            </a:custGeom>
            <a:solidFill>
              <a:srgbClr val="176734"/>
            </a:solid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51"/>
            <p:cNvSpPr txBox="1"/>
            <p:nvPr/>
          </p:nvSpPr>
          <p:spPr>
            <a:xfrm>
              <a:off x="0" y="-59270"/>
              <a:ext cx="510000" cy="2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ctr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Learn more:</a:t>
              </a:r>
              <a:endParaRPr sz="700"/>
            </a:p>
          </p:txBody>
        </p:sp>
      </p:grpSp>
      <p:pic>
        <p:nvPicPr>
          <p:cNvPr id="413" name="Google Shape;413;p5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15353" y="-66990"/>
            <a:ext cx="2172558" cy="2172558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51"/>
          <p:cNvSpPr/>
          <p:nvPr/>
        </p:nvSpPr>
        <p:spPr>
          <a:xfrm>
            <a:off x="177864" y="289923"/>
            <a:ext cx="1771015" cy="838329"/>
          </a:xfrm>
          <a:custGeom>
            <a:avLst/>
            <a:gdLst/>
            <a:ahLst/>
            <a:cxnLst/>
            <a:rect l="l" t="t" r="r" b="b"/>
            <a:pathLst>
              <a:path w="3542031" h="1676658" extrusionOk="0">
                <a:moveTo>
                  <a:pt x="0" y="0"/>
                </a:moveTo>
                <a:lnTo>
                  <a:pt x="3542031" y="0"/>
                </a:lnTo>
                <a:lnTo>
                  <a:pt x="3542031" y="1676658"/>
                </a:lnTo>
                <a:lnTo>
                  <a:pt x="0" y="16766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51"/>
          <p:cNvSpPr txBox="1"/>
          <p:nvPr/>
        </p:nvSpPr>
        <p:spPr>
          <a:xfrm>
            <a:off x="2143192" y="1333060"/>
            <a:ext cx="4896900" cy="9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7-8 September 2026</a:t>
            </a:r>
            <a:endParaRPr sz="1900" b="1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Sheffield, UK &amp; online</a:t>
            </a:r>
            <a:endParaRPr sz="1900" b="1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Co-located with RSECon26</a:t>
            </a:r>
            <a:endParaRPr sz="700"/>
          </a:p>
        </p:txBody>
      </p:sp>
      <p:sp>
        <p:nvSpPr>
          <p:cNvPr id="416" name="Google Shape;416;p51"/>
          <p:cNvSpPr txBox="1"/>
          <p:nvPr/>
        </p:nvSpPr>
        <p:spPr>
          <a:xfrm>
            <a:off x="6971400" y="1950525"/>
            <a:ext cx="2172600" cy="2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accent2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www.researchsoft.org/irsc/</a:t>
            </a:r>
            <a:r>
              <a:rPr lang="en" sz="1300">
                <a:solidFill>
                  <a:schemeClr val="dk2"/>
                </a:solidFill>
              </a:rPr>
              <a:t> </a:t>
            </a:r>
            <a:endParaRPr sz="13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oogle Shape;421;p52"/>
          <p:cNvGrpSpPr/>
          <p:nvPr/>
        </p:nvGrpSpPr>
        <p:grpSpPr>
          <a:xfrm>
            <a:off x="0" y="-108494"/>
            <a:ext cx="5968097" cy="362215"/>
            <a:chOff x="0" y="-57150"/>
            <a:chExt cx="3143751" cy="190800"/>
          </a:xfrm>
        </p:grpSpPr>
        <p:sp>
          <p:nvSpPr>
            <p:cNvPr id="422" name="Google Shape;422;p52"/>
            <p:cNvSpPr/>
            <p:nvPr/>
          </p:nvSpPr>
          <p:spPr>
            <a:xfrm>
              <a:off x="0" y="0"/>
              <a:ext cx="3143751" cy="133597"/>
            </a:xfrm>
            <a:custGeom>
              <a:avLst/>
              <a:gdLst/>
              <a:ahLst/>
              <a:cxnLst/>
              <a:rect l="l" t="t" r="r" b="b"/>
              <a:pathLst>
                <a:path w="3143751" h="133597" extrusionOk="0">
                  <a:moveTo>
                    <a:pt x="0" y="0"/>
                  </a:moveTo>
                  <a:lnTo>
                    <a:pt x="3143751" y="0"/>
                  </a:lnTo>
                  <a:lnTo>
                    <a:pt x="3143751" y="133597"/>
                  </a:lnTo>
                  <a:lnTo>
                    <a:pt x="0" y="133597"/>
                  </a:lnTo>
                  <a:close/>
                </a:path>
              </a:pathLst>
            </a:custGeom>
            <a:solidFill>
              <a:srgbClr val="1B3A57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" name="Google Shape;423;p52"/>
            <p:cNvSpPr txBox="1"/>
            <p:nvPr/>
          </p:nvSpPr>
          <p:spPr>
            <a:xfrm>
              <a:off x="0" y="-57150"/>
              <a:ext cx="3143700" cy="19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4" name="Google Shape;424;p52"/>
          <p:cNvSpPr/>
          <p:nvPr/>
        </p:nvSpPr>
        <p:spPr>
          <a:xfrm>
            <a:off x="7768453" y="212230"/>
            <a:ext cx="1084164" cy="479112"/>
          </a:xfrm>
          <a:custGeom>
            <a:avLst/>
            <a:gdLst/>
            <a:ahLst/>
            <a:cxnLst/>
            <a:rect l="l" t="t" r="r" b="b"/>
            <a:pathLst>
              <a:path w="2168328" h="958224" extrusionOk="0">
                <a:moveTo>
                  <a:pt x="0" y="0"/>
                </a:moveTo>
                <a:lnTo>
                  <a:pt x="2168328" y="0"/>
                </a:lnTo>
                <a:lnTo>
                  <a:pt x="2168328" y="958224"/>
                </a:lnTo>
                <a:lnTo>
                  <a:pt x="0" y="9582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6520" t="-33041" r="-13400" b="-12391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425" name="Google Shape;425;p52"/>
          <p:cNvGrpSpPr/>
          <p:nvPr/>
        </p:nvGrpSpPr>
        <p:grpSpPr>
          <a:xfrm>
            <a:off x="2021832" y="4802078"/>
            <a:ext cx="8234690" cy="341418"/>
            <a:chOff x="0" y="-57150"/>
            <a:chExt cx="4337700" cy="179845"/>
          </a:xfrm>
        </p:grpSpPr>
        <p:sp>
          <p:nvSpPr>
            <p:cNvPr id="426" name="Google Shape;426;p52"/>
            <p:cNvSpPr/>
            <p:nvPr/>
          </p:nvSpPr>
          <p:spPr>
            <a:xfrm>
              <a:off x="0" y="0"/>
              <a:ext cx="4337604" cy="122695"/>
            </a:xfrm>
            <a:custGeom>
              <a:avLst/>
              <a:gdLst/>
              <a:ahLst/>
              <a:cxnLst/>
              <a:rect l="l" t="t" r="r" b="b"/>
              <a:pathLst>
                <a:path w="4337604" h="122695" extrusionOk="0">
                  <a:moveTo>
                    <a:pt x="0" y="0"/>
                  </a:moveTo>
                  <a:lnTo>
                    <a:pt x="4337604" y="0"/>
                  </a:lnTo>
                  <a:lnTo>
                    <a:pt x="4337604" y="122695"/>
                  </a:lnTo>
                  <a:lnTo>
                    <a:pt x="0" y="122695"/>
                  </a:lnTo>
                  <a:close/>
                </a:path>
              </a:pathLst>
            </a:custGeom>
            <a:solidFill>
              <a:srgbClr val="166734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" name="Google Shape;427;p52"/>
            <p:cNvSpPr txBox="1"/>
            <p:nvPr/>
          </p:nvSpPr>
          <p:spPr>
            <a:xfrm>
              <a:off x="0" y="-57150"/>
              <a:ext cx="4337700" cy="17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8" name="Google Shape;428;p52"/>
          <p:cNvSpPr txBox="1"/>
          <p:nvPr/>
        </p:nvSpPr>
        <p:spPr>
          <a:xfrm>
            <a:off x="5406999" y="4247975"/>
            <a:ext cx="3255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" sz="3600" b="1" i="0" u="none" strike="noStrike" cap="none">
                <a:solidFill>
                  <a:srgbClr val="1E6A38"/>
                </a:solidFill>
                <a:latin typeface="Poppins"/>
                <a:ea typeface="Poppins"/>
                <a:cs typeface="Poppins"/>
                <a:sym typeface="Poppins"/>
              </a:rPr>
              <a:t>Our</a:t>
            </a:r>
            <a:r>
              <a:rPr lang="en" sz="3600" b="1" i="0" u="none" strike="noStrike" cap="none">
                <a:solidFill>
                  <a:srgbClr val="5E514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3600" b="1" i="0" u="none" strike="noStrike" cap="none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Partners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9" name="Google Shape;429;p52" title="ReSA supporters 2026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875" y="449049"/>
            <a:ext cx="6753674" cy="3798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4" name="Google Shape;434;p53"/>
          <p:cNvGrpSpPr/>
          <p:nvPr/>
        </p:nvGrpSpPr>
        <p:grpSpPr>
          <a:xfrm>
            <a:off x="88" y="5019609"/>
            <a:ext cx="9143818" cy="492377"/>
            <a:chOff x="0" y="-57150"/>
            <a:chExt cx="4816592" cy="774300"/>
          </a:xfrm>
        </p:grpSpPr>
        <p:sp>
          <p:nvSpPr>
            <p:cNvPr id="435" name="Google Shape;435;p53"/>
            <p:cNvSpPr/>
            <p:nvPr/>
          </p:nvSpPr>
          <p:spPr>
            <a:xfrm>
              <a:off x="0" y="0"/>
              <a:ext cx="4816592" cy="717012"/>
            </a:xfrm>
            <a:custGeom>
              <a:avLst/>
              <a:gdLst/>
              <a:ahLst/>
              <a:cxnLst/>
              <a:rect l="l" t="t" r="r" b="b"/>
              <a:pathLst>
                <a:path w="4816592" h="717012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17012"/>
                  </a:lnTo>
                  <a:lnTo>
                    <a:pt x="0" y="717012"/>
                  </a:lnTo>
                  <a:close/>
                </a:path>
              </a:pathLst>
            </a:custGeom>
            <a:solidFill>
              <a:srgbClr val="1B3A57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6" name="Google Shape;436;p53"/>
            <p:cNvSpPr txBox="1"/>
            <p:nvPr/>
          </p:nvSpPr>
          <p:spPr>
            <a:xfrm>
              <a:off x="0" y="-57150"/>
              <a:ext cx="4816500" cy="774300"/>
            </a:xfrm>
            <a:prstGeom prst="rect">
              <a:avLst/>
            </a:prstGeom>
            <a:solidFill>
              <a:srgbClr val="1B3A57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7" name="Google Shape;437;p53"/>
          <p:cNvSpPr txBox="1"/>
          <p:nvPr/>
        </p:nvSpPr>
        <p:spPr>
          <a:xfrm>
            <a:off x="394021" y="217649"/>
            <a:ext cx="7055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en" sz="3000" b="1">
                <a:solidFill>
                  <a:srgbClr val="166734"/>
                </a:solidFill>
                <a:latin typeface="Poppins"/>
                <a:ea typeface="Poppins"/>
                <a:cs typeface="Poppins"/>
                <a:sym typeface="Poppins"/>
              </a:rPr>
              <a:t>To learn more</a:t>
            </a:r>
            <a:endParaRPr sz="3000" b="1" i="0" u="none" strike="noStrike" cap="none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8" name="Google Shape;438;p53"/>
          <p:cNvSpPr/>
          <p:nvPr/>
        </p:nvSpPr>
        <p:spPr>
          <a:xfrm>
            <a:off x="7768453" y="212230"/>
            <a:ext cx="1215696" cy="537239"/>
          </a:xfrm>
          <a:custGeom>
            <a:avLst/>
            <a:gdLst/>
            <a:ahLst/>
            <a:cxnLst/>
            <a:rect l="l" t="t" r="r" b="b"/>
            <a:pathLst>
              <a:path w="2431392" h="1074477" extrusionOk="0">
                <a:moveTo>
                  <a:pt x="0" y="0"/>
                </a:moveTo>
                <a:lnTo>
                  <a:pt x="2431392" y="0"/>
                </a:lnTo>
                <a:lnTo>
                  <a:pt x="2431392" y="1074477"/>
                </a:lnTo>
                <a:lnTo>
                  <a:pt x="0" y="10744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6520" t="-33041" r="-13400" b="-12391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39" name="Google Shape;439;p53"/>
          <p:cNvSpPr txBox="1"/>
          <p:nvPr/>
        </p:nvSpPr>
        <p:spPr>
          <a:xfrm>
            <a:off x="468900" y="1034101"/>
            <a:ext cx="7542600" cy="3016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About ReSA:</a:t>
            </a:r>
            <a:endParaRPr sz="2300" dirty="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dirty="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260350" algn="l" rtl="0">
              <a:spcBef>
                <a:spcPts val="0"/>
              </a:spcBef>
              <a:spcAft>
                <a:spcPts val="0"/>
              </a:spcAft>
              <a:buClr>
                <a:srgbClr val="1B3A57"/>
              </a:buClr>
              <a:buSzPts val="2300"/>
              <a:buFont typeface="Poppins"/>
              <a:buChar char="●"/>
            </a:pPr>
            <a:r>
              <a:rPr lang="en" sz="2300" dirty="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Receive updates through our regular </a:t>
            </a:r>
            <a:r>
              <a:rPr lang="en" sz="2300" u="sng" dirty="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newsletter</a:t>
            </a:r>
            <a:endParaRPr sz="2300" dirty="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600" lvl="0" indent="-260350" algn="l" rtl="0">
              <a:spcBef>
                <a:spcPts val="0"/>
              </a:spcBef>
              <a:spcAft>
                <a:spcPts val="0"/>
              </a:spcAft>
              <a:buClr>
                <a:srgbClr val="1B3A57"/>
              </a:buClr>
              <a:buSzPts val="2300"/>
              <a:buFont typeface="Poppins"/>
              <a:buChar char="●"/>
            </a:pPr>
            <a:r>
              <a:rPr lang="en" sz="2300" dirty="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Join the ReSA </a:t>
            </a:r>
            <a:r>
              <a:rPr lang="en" sz="2300" u="sng" dirty="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Slack</a:t>
            </a:r>
            <a:r>
              <a:rPr lang="en" sz="2300" dirty="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 to share what’s happening in the community</a:t>
            </a:r>
            <a:endParaRPr sz="2900" dirty="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dirty="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Question for the audience: Do we still need to make the argument for the value of </a:t>
            </a:r>
            <a:r>
              <a:rPr lang="en" sz="2300">
                <a:solidFill>
                  <a:srgbClr val="1B3A57"/>
                </a:solidFill>
                <a:latin typeface="Poppins"/>
                <a:ea typeface="Poppins"/>
                <a:cs typeface="Poppins"/>
                <a:sym typeface="Poppins"/>
              </a:rPr>
              <a:t>RSEs?</a:t>
            </a:r>
            <a:endParaRPr sz="2300" dirty="0">
              <a:solidFill>
                <a:srgbClr val="1B3A5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54"/>
          <p:cNvSpPr txBox="1">
            <a:spLocks noGrp="1"/>
          </p:cNvSpPr>
          <p:nvPr>
            <p:ph type="title"/>
          </p:nvPr>
        </p:nvSpPr>
        <p:spPr>
          <a:xfrm>
            <a:off x="311600" y="82425"/>
            <a:ext cx="8520600" cy="572700"/>
          </a:xfrm>
          <a:prstGeom prst="rect">
            <a:avLst/>
          </a:prstGeom>
        </p:spPr>
        <p:txBody>
          <a:bodyPr spcFirstLastPara="1" wrap="square" lIns="45725" tIns="22850" rIns="45725" bIns="2285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76734"/>
                </a:solidFill>
                <a:latin typeface="Poppins"/>
                <a:ea typeface="Poppins"/>
                <a:cs typeface="Poppins"/>
                <a:sym typeface="Poppins"/>
              </a:rPr>
              <a:t>References </a:t>
            </a:r>
            <a:endParaRPr b="1">
              <a:solidFill>
                <a:srgbClr val="17673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5" name="Google Shape;445;p54"/>
          <p:cNvSpPr txBox="1">
            <a:spLocks noGrp="1"/>
          </p:cNvSpPr>
          <p:nvPr>
            <p:ph type="body" idx="1"/>
          </p:nvPr>
        </p:nvSpPr>
        <p:spPr>
          <a:xfrm>
            <a:off x="311700" y="863550"/>
            <a:ext cx="8520600" cy="3416400"/>
          </a:xfrm>
          <a:prstGeom prst="rect">
            <a:avLst/>
          </a:prstGeom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endParaRPr sz="10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10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…</a:t>
            </a:r>
            <a:endParaRPr sz="10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10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[7] A. Ha, “Ford rehires ‘gray beard’ engineers after AI falls short,” TechCrunch. Accessed: Jul. 23, 2026. [Online]. Available: URL</a:t>
            </a:r>
            <a:endParaRPr sz="10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10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[8] R. Bellan, “The token bill comes due: Inside the industry scramble to manage AI’s runaway costs,” TechCrunch. Accessed: Jul. 23, 2026. [Online]. Available: URL</a:t>
            </a:r>
            <a:endParaRPr sz="10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10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[9] D. Keller, “Why Companies Regret Laying Off Workers For AI,” Forbes. Accessed: Aug. 16, 2026. [Online]. Available: URL</a:t>
            </a:r>
            <a:endParaRPr sz="10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10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[10] S. Perez, “Meta’s Adam Mosseri says AI token budgets could soon be capped per engineer,” TechCrunch. Accessed: Jul. 23, 2026. [Online]. Available: URL</a:t>
            </a:r>
            <a:endParaRPr sz="10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10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[11] S. Bonabi, S. Bana, V. Gurbaxani, and T. Nian, “Beyond Code: The Multidimensional Impacts of Large Language Models in Software Development,” arXiv.org, 2025, doi:10.48550/arxiv.2506.22704.</a:t>
            </a:r>
            <a:endParaRPr sz="10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10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[12] S. Peng, E. Kalliamvakou, P. Cihon, and M. Demirer, “The Impact of AI on Developer Productivity: Evidence from GitHub Copilot,” arXiv.org, 2023, doi:10.48550/arXiv.2302.06590.</a:t>
            </a:r>
            <a:endParaRPr sz="10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10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[13] K. Z. Cui, M. Demirer, S. Jaffe, L. Musolff, S. Peng, and T. Salz, “The Effects of Generative AI on High-Skilled Work: Evidence from Three Field Experiments with Software Developers,” Management Science, Feb. 2026, doi:10.1287/mnsc.2025.00535.</a:t>
            </a:r>
            <a:endParaRPr sz="10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10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[14] C. Qian and J. Wexler, “Take It, Leave It, or Fix It: Measuring Productivity and Trust in Human-AI Collaboration,” in Proceedings of the 29th International Conference on Intelligent User Interfaces, ACM, Mar. 2024, pp. 370–384. doi:10.1145/3640543.3645198.</a:t>
            </a:r>
            <a:endParaRPr sz="10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10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[15] A. Mohamed, M. Assi, and M. Guizani, “The Impact of LLM-Assistants on Software Developer Productivity: a Systematic Review and Mapping Study,” ACM Transactions on Software Engineering and Methodology, 2025, doi:10.1145/3809494.</a:t>
            </a:r>
            <a:endParaRPr sz="10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10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[16] T. Weber, M. Brandmaier, A. Schmidt, and S. Mayer, “Significant Productivity Gains through Programming with Large Language Models,” Proceedings of the ACM on Human-Computer Interaction, vol. 8, pp. 1–29, Jun. 2024, doi:10.1145/3661145.</a:t>
            </a:r>
            <a:endParaRPr sz="10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10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[17] H. He, C. Miller, S. Agarwal, C. Kästner, and B. Vasilescu, “Speed at the Cost of Quality: How Cursor AI Increases Short-Term Velocity and Long-Term Complexity in Open-Source Projects,” arXiv.org, 2025, doi:10.48550/arXiv.2511.04427.</a:t>
            </a:r>
            <a:endParaRPr sz="10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10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[18] H. He, C. Miller, S. Agarwal, C. Kästner, and B. Vasilescu, “Speed at the Cost of Quality,” in Proceedings of the 23rd International Conference on Mining Software Repositories, ACM, Apr. 2026, pp. 181–193. doi:10.1145/3793302.3793349.</a:t>
            </a:r>
            <a:endParaRPr sz="10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10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[19] S. Druskat, M. Felderer, and C. Haupt, “Software engineering, research software and requirements engineering,” Softwaretechnik-Trends, vol. 44, no. 1, pp. 12–15, 2024.</a:t>
            </a:r>
            <a:endParaRPr sz="10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3"/>
              <a:buFont typeface="Arial"/>
              <a:buNone/>
            </a:pPr>
            <a:r>
              <a:rPr lang="en" sz="10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[20] S. Druskat et al., “Evolution of the Research Software Engineer role in the age of generative and agentic AI,” May 2026, doi:10.5281/zenodo.20050753.</a:t>
            </a:r>
            <a:endParaRPr sz="1000"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446" name="Google Shape;446;p54"/>
          <p:cNvGrpSpPr/>
          <p:nvPr/>
        </p:nvGrpSpPr>
        <p:grpSpPr>
          <a:xfrm>
            <a:off x="0" y="4887462"/>
            <a:ext cx="9143818" cy="256284"/>
            <a:chOff x="0" y="-57150"/>
            <a:chExt cx="4816592" cy="135000"/>
          </a:xfrm>
        </p:grpSpPr>
        <p:sp>
          <p:nvSpPr>
            <p:cNvPr id="447" name="Google Shape;447;p54"/>
            <p:cNvSpPr/>
            <p:nvPr/>
          </p:nvSpPr>
          <p:spPr>
            <a:xfrm>
              <a:off x="0" y="0"/>
              <a:ext cx="4816592" cy="77719"/>
            </a:xfrm>
            <a:custGeom>
              <a:avLst/>
              <a:gdLst/>
              <a:ahLst/>
              <a:cxnLst/>
              <a:rect l="l" t="t" r="r" b="b"/>
              <a:pathLst>
                <a:path w="4816592" h="77719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77719"/>
                  </a:lnTo>
                  <a:lnTo>
                    <a:pt x="0" y="77719"/>
                  </a:lnTo>
                  <a:close/>
                </a:path>
              </a:pathLst>
            </a:custGeom>
            <a:solidFill>
              <a:srgbClr val="166734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8" name="Google Shape;448;p54"/>
            <p:cNvSpPr txBox="1"/>
            <p:nvPr/>
          </p:nvSpPr>
          <p:spPr>
            <a:xfrm>
              <a:off x="0" y="-57150"/>
              <a:ext cx="4816500" cy="13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2616</Words>
  <Application>Microsoft Macintosh PowerPoint</Application>
  <PresentationFormat>On-screen Show (16:9)</PresentationFormat>
  <Paragraphs>222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Helvetica Neue</vt:lpstr>
      <vt:lpstr>Calibri</vt:lpstr>
      <vt:lpstr>Arial</vt:lpstr>
      <vt:lpstr>Poppins</vt:lpstr>
      <vt:lpstr>Simple Light</vt:lpstr>
      <vt:lpstr>Office Theme</vt:lpstr>
      <vt:lpstr>Custom</vt:lpstr>
      <vt:lpstr>Research Software Engineering in the Age of Generative AI</vt:lpstr>
      <vt:lpstr>AI is changing the way research software is created</vt:lpstr>
      <vt:lpstr>PowerPoint Presentation</vt:lpstr>
      <vt:lpstr>PowerPoint Presentation</vt:lpstr>
      <vt:lpstr>PowerPoint Presentation</vt:lpstr>
      <vt:lpstr>PowerPoint Presentation</vt:lpstr>
      <vt:lpstr>Principles</vt:lpstr>
      <vt:lpstr>The original value of RSEs</vt:lpstr>
      <vt:lpstr>PowerPoint Presentation</vt:lpstr>
      <vt:lpstr>PowerPoint Presentation</vt:lpstr>
      <vt:lpstr>AI is changing the practice of RSEs </vt:lpstr>
      <vt:lpstr>AI will not change the value of RSEs</vt:lpstr>
      <vt:lpstr>AI is not making software engineers redundant</vt:lpstr>
      <vt:lpstr>9 themes</vt:lpstr>
      <vt:lpstr>PowerPoint Presentation</vt:lpstr>
      <vt:lpstr>9 themes - What are you working 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Michelle Barker</cp:lastModifiedBy>
  <cp:revision>1</cp:revision>
  <dcterms:modified xsi:type="dcterms:W3CDTF">2026-09-01T14:29:39Z</dcterms:modified>
</cp:coreProperties>
</file>